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900" r:id="rId2"/>
    <p:sldId id="261" r:id="rId3"/>
    <p:sldId id="903" r:id="rId4"/>
    <p:sldId id="933" r:id="rId5"/>
    <p:sldId id="904" r:id="rId6"/>
    <p:sldId id="934" r:id="rId7"/>
    <p:sldId id="906" r:id="rId8"/>
    <p:sldId id="935" r:id="rId9"/>
    <p:sldId id="905" r:id="rId10"/>
    <p:sldId id="907" r:id="rId11"/>
    <p:sldId id="936" r:id="rId12"/>
    <p:sldId id="909" r:id="rId13"/>
    <p:sldId id="937" r:id="rId14"/>
    <p:sldId id="908" r:id="rId15"/>
    <p:sldId id="910" r:id="rId16"/>
    <p:sldId id="912" r:id="rId17"/>
    <p:sldId id="913" r:id="rId18"/>
    <p:sldId id="916" r:id="rId19"/>
    <p:sldId id="915" r:id="rId20"/>
    <p:sldId id="917" r:id="rId21"/>
    <p:sldId id="914" r:id="rId22"/>
    <p:sldId id="911" r:id="rId23"/>
    <p:sldId id="918" r:id="rId24"/>
    <p:sldId id="919" r:id="rId25"/>
    <p:sldId id="938" r:id="rId26"/>
    <p:sldId id="921" r:id="rId27"/>
    <p:sldId id="920" r:id="rId28"/>
    <p:sldId id="902" r:id="rId29"/>
    <p:sldId id="922" r:id="rId30"/>
    <p:sldId id="257" r:id="rId31"/>
    <p:sldId id="923" r:id="rId32"/>
    <p:sldId id="924" r:id="rId33"/>
    <p:sldId id="925" r:id="rId34"/>
    <p:sldId id="926" r:id="rId35"/>
    <p:sldId id="927" r:id="rId36"/>
    <p:sldId id="928" r:id="rId37"/>
    <p:sldId id="929" r:id="rId38"/>
    <p:sldId id="930" r:id="rId39"/>
    <p:sldId id="931" r:id="rId40"/>
    <p:sldId id="932" r:id="rId41"/>
    <p:sldId id="939" r:id="rId42"/>
    <p:sldId id="940" r:id="rId43"/>
    <p:sldId id="941" r:id="rId44"/>
    <p:sldId id="942" r:id="rId45"/>
  </p:sldIdLst>
  <p:sldSz cx="6858000" cy="51435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BFC"/>
    <a:srgbClr val="E9F1F5"/>
    <a:srgbClr val="DCCE88"/>
    <a:srgbClr val="DED087"/>
    <a:srgbClr val="CEBD75"/>
    <a:srgbClr val="A18D39"/>
    <a:srgbClr val="FF3300"/>
    <a:srgbClr val="FF2549"/>
    <a:srgbClr val="6C1A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39" autoAdjust="0"/>
    <p:restoredTop sz="95520" autoAdjust="0"/>
  </p:normalViewPr>
  <p:slideViewPr>
    <p:cSldViewPr>
      <p:cViewPr varScale="1">
        <p:scale>
          <a:sx n="108" d="100"/>
          <a:sy n="108" d="100"/>
        </p:scale>
        <p:origin x="1306" y="82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-3183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1" d="100"/>
          <a:sy n="71" d="100"/>
        </p:scale>
        <p:origin x="2739" y="42"/>
      </p:cViewPr>
      <p:guideLst/>
    </p:cSldViewPr>
  </p:notes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66763B3-4B2A-4DF3-A29D-6F722A0A2529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E4703FA-3597-4E75-9A09-1F906CD80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255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8D18E60-4300-4729-A0D7-6AB984C3922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24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07360" y="2877161"/>
            <a:ext cx="4313917" cy="13743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 rtl="1">
              <a:defRPr sz="2700">
                <a:solidFill>
                  <a:schemeClr val="bg1"/>
                </a:solidFill>
                <a:cs typeface="B Titr" panose="00000700000000000000" pitchFamily="2" charset="-78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89" y="3037486"/>
            <a:ext cx="2137871" cy="1374345"/>
          </a:xfrm>
        </p:spPr>
        <p:txBody>
          <a:bodyPr>
            <a:normAutofit/>
          </a:bodyPr>
          <a:lstStyle>
            <a:lvl1pPr marL="0" indent="0" algn="ctr" rtl="1">
              <a:buNone/>
              <a:defRPr sz="2100" b="0" i="0">
                <a:solidFill>
                  <a:srgbClr val="6C1A00"/>
                </a:solidFill>
                <a:cs typeface="B Titr" panose="00000700000000000000" pitchFamily="2" charset="-78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</a:p>
          <a:p>
            <a:r>
              <a:rPr lang="en-US" dirty="0"/>
              <a:t>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EA6F3-9AEB-4DD4-9328-C1B2F8BD8121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21077" y="4767263"/>
            <a:ext cx="16002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46238" y="4767263"/>
            <a:ext cx="2171700" cy="273844"/>
          </a:xfrm>
        </p:spPr>
        <p:txBody>
          <a:bodyPr/>
          <a:lstStyle>
            <a:lvl1pPr algn="ctr">
              <a:defRPr sz="1400">
                <a:solidFill>
                  <a:schemeClr val="accent2">
                    <a:lumMod val="60000"/>
                    <a:lumOff val="40000"/>
                  </a:schemeClr>
                </a:solidFill>
                <a:latin typeface="IPT.Titr" panose="00000700000000000000" pitchFamily="2" charset="2"/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E360-1732-485D-A809-72846A9069B5}" type="datetime1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B8D4D-13A2-4D68-B4F8-711C50F623D8}" type="datetime1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A2C47-2998-4501-9464-B7B027D6814F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E521-64FA-4FEB-AB20-BEF0F3C1DAD7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6356" y="2326214"/>
            <a:ext cx="1097838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900" y="128470"/>
            <a:ext cx="6146377" cy="694115"/>
          </a:xfrm>
          <a:noFill/>
        </p:spPr>
        <p:txBody>
          <a:bodyPr>
            <a:normAutofit/>
          </a:bodyPr>
          <a:lstStyle>
            <a:lvl1pPr algn="r" rtl="1">
              <a:defRPr sz="2700" baseline="0">
                <a:solidFill>
                  <a:srgbClr val="6C1A00"/>
                </a:solidFill>
                <a:effectLst>
                  <a:outerShdw blurRad="25400" dist="25400" dir="2700000" algn="tl" rotWithShape="0">
                    <a:prstClr val="black">
                      <a:alpha val="50000"/>
                    </a:prstClr>
                  </a:outerShdw>
                </a:effectLst>
                <a:cs typeface="B Titr" panose="00000700000000000000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24" y="1044700"/>
            <a:ext cx="6184553" cy="3970329"/>
          </a:xfrm>
        </p:spPr>
        <p:txBody>
          <a:bodyPr/>
          <a:lstStyle>
            <a:lvl1pPr marL="257175" indent="-257175" algn="r" rtl="1">
              <a:buSzPct val="85000"/>
              <a:buFontTx/>
              <a:buBlip>
                <a:blip r:embed="rId3"/>
              </a:buBlip>
              <a:defRPr sz="2100" b="1" baseline="0">
                <a:solidFill>
                  <a:schemeClr val="tx1"/>
                </a:solidFill>
                <a:cs typeface="B Lotus" panose="00000400000000000000" pitchFamily="2" charset="-78"/>
              </a:defRPr>
            </a:lvl1pPr>
            <a:lvl2pPr algn="r" rtl="1">
              <a:defRPr>
                <a:solidFill>
                  <a:schemeClr val="tx1"/>
                </a:solidFill>
                <a:cs typeface="B Lotus" panose="00000400000000000000" pitchFamily="2" charset="-78"/>
              </a:defRPr>
            </a:lvl2pPr>
            <a:lvl3pPr algn="r" rtl="1">
              <a:defRPr baseline="0">
                <a:solidFill>
                  <a:schemeClr val="tx1"/>
                </a:solidFill>
                <a:cs typeface="B Lotus" panose="00000400000000000000" pitchFamily="2" charset="-78"/>
              </a:defRPr>
            </a:lvl3pPr>
            <a:lvl4pPr algn="r" rtl="1">
              <a:defRPr baseline="0">
                <a:solidFill>
                  <a:schemeClr val="tx1"/>
                </a:solidFill>
                <a:cs typeface="B Lotus" panose="00000400000000000000" pitchFamily="2" charset="-78"/>
              </a:defRPr>
            </a:lvl4pPr>
            <a:lvl5pPr algn="r" rtl="1">
              <a:defRPr baseline="0">
                <a:solidFill>
                  <a:schemeClr val="tx1"/>
                </a:solidFill>
                <a:cs typeface="B Lotus" panose="00000400000000000000" pitchFamily="2" charset="-78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833D1-CC7B-45F9-B93B-2DF8A7B9DE75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90" y="297372"/>
            <a:ext cx="727634" cy="358835"/>
          </a:xfrm>
        </p:spPr>
        <p:txBody>
          <a:bodyPr/>
          <a:lstStyle>
            <a:lvl1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IPT.Titr" panose="00000700000000000000" pitchFamily="2" charset="2"/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24" y="128471"/>
            <a:ext cx="5535556" cy="763524"/>
          </a:xfrm>
        </p:spPr>
        <p:txBody>
          <a:bodyPr>
            <a:normAutofit/>
          </a:bodyPr>
          <a:lstStyle>
            <a:lvl1pPr algn="r" rtl="1">
              <a:defRPr lang="en-US" sz="2700" kern="1200" baseline="0" dirty="0">
                <a:solidFill>
                  <a:srgbClr val="6C1A00"/>
                </a:solidFill>
                <a:effectLst>
                  <a:outerShdw blurRad="25400" dist="254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B Titr" panose="00000700000000000000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8B37-6200-479F-ACBD-9A5E49522F5B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24984" y="4708467"/>
            <a:ext cx="763526" cy="332640"/>
          </a:xfrm>
        </p:spPr>
        <p:txBody>
          <a:bodyPr/>
          <a:lstStyle>
            <a:lvl1pPr algn="ctr">
              <a:defRPr lang="en-US" sz="2200" kern="1200" baseline="0" smtClean="0">
                <a:solidFill>
                  <a:srgbClr val="D99694"/>
                </a:solidFill>
                <a:latin typeface="IPT.Titr" panose="00000700000000000000" pitchFamily="2" charset="2"/>
                <a:ea typeface="+mn-ea"/>
                <a:cs typeface="+mn-cs"/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6725" y="1044700"/>
            <a:ext cx="5535556" cy="3970329"/>
          </a:xfrm>
        </p:spPr>
        <p:txBody>
          <a:bodyPr/>
          <a:lstStyle>
            <a:lvl1pPr marL="257175" indent="-257175" algn="r" rtl="1">
              <a:buSzPct val="85000"/>
              <a:buFontTx/>
              <a:buBlip>
                <a:blip r:embed="rId3"/>
              </a:buBlip>
              <a:defRPr sz="2100" b="1" baseline="0">
                <a:solidFill>
                  <a:schemeClr val="tx1"/>
                </a:solidFill>
                <a:cs typeface="B Lotus" panose="00000400000000000000" pitchFamily="2" charset="-78"/>
              </a:defRPr>
            </a:lvl1pPr>
            <a:lvl2pPr algn="r" rtl="1">
              <a:defRPr>
                <a:solidFill>
                  <a:schemeClr val="tx1"/>
                </a:solidFill>
                <a:cs typeface="B Lotus" panose="00000400000000000000" pitchFamily="2" charset="-78"/>
              </a:defRPr>
            </a:lvl2pPr>
            <a:lvl3pPr algn="r" rtl="1">
              <a:defRPr baseline="0">
                <a:solidFill>
                  <a:schemeClr val="tx1"/>
                </a:solidFill>
                <a:cs typeface="B Lotus" panose="00000400000000000000" pitchFamily="2" charset="-78"/>
              </a:defRPr>
            </a:lvl3pPr>
            <a:lvl4pPr algn="r" rtl="1">
              <a:defRPr baseline="0">
                <a:solidFill>
                  <a:schemeClr val="tx1"/>
                </a:solidFill>
                <a:cs typeface="B Lotus" panose="00000400000000000000" pitchFamily="2" charset="-78"/>
              </a:defRPr>
            </a:lvl4pPr>
            <a:lvl5pPr algn="r" rtl="1">
              <a:defRPr baseline="0">
                <a:solidFill>
                  <a:schemeClr val="tx1"/>
                </a:solidFill>
                <a:cs typeface="B Lotus" panose="00000400000000000000" pitchFamily="2" charset="-78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2" y="291199"/>
            <a:ext cx="1596542" cy="438065"/>
            <a:chOff x="-2" y="291199"/>
            <a:chExt cx="1596542" cy="438065"/>
          </a:xfrm>
        </p:grpSpPr>
        <p:sp>
          <p:nvSpPr>
            <p:cNvPr id="9" name="Pentagon 8"/>
            <p:cNvSpPr/>
            <p:nvPr/>
          </p:nvSpPr>
          <p:spPr>
            <a:xfrm rot="10800000" flipH="1">
              <a:off x="-2" y="291199"/>
              <a:ext cx="1596542" cy="438065"/>
            </a:xfrm>
            <a:prstGeom prst="homePlate">
              <a:avLst>
                <a:gd name="adj" fmla="val 41303"/>
              </a:avLst>
            </a:prstGeom>
            <a:solidFill>
              <a:schemeClr val="tx1">
                <a:alpha val="50000"/>
              </a:schemeClr>
            </a:solidFill>
            <a:ln w="6350">
              <a:solidFill>
                <a:schemeClr val="tx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3" y="352501"/>
              <a:ext cx="284719" cy="284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900" y="128470"/>
            <a:ext cx="6146377" cy="694115"/>
          </a:xfrm>
          <a:noFill/>
        </p:spPr>
        <p:txBody>
          <a:bodyPr>
            <a:normAutofit/>
          </a:bodyPr>
          <a:lstStyle>
            <a:lvl1pPr algn="r" rtl="1">
              <a:defRPr sz="2700" baseline="0">
                <a:solidFill>
                  <a:schemeClr val="accent1">
                    <a:lumMod val="50000"/>
                  </a:schemeClr>
                </a:solidFill>
                <a:effectLst>
                  <a:outerShdw blurRad="25400" dist="25400" dir="2700000" algn="tl" rotWithShape="0">
                    <a:prstClr val="black">
                      <a:alpha val="50000"/>
                    </a:prstClr>
                  </a:outerShdw>
                </a:effectLst>
                <a:cs typeface="B Titr" panose="00000700000000000000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24" y="1044700"/>
            <a:ext cx="6184553" cy="3970329"/>
          </a:xfrm>
        </p:spPr>
        <p:txBody>
          <a:bodyPr/>
          <a:lstStyle>
            <a:lvl1pPr marL="257175" indent="-257175" algn="r" rtl="1">
              <a:buSzPct val="85000"/>
              <a:buFontTx/>
              <a:buBlip>
                <a:blip r:embed="rId3"/>
              </a:buBlip>
              <a:defRPr sz="2100" b="1" baseline="0">
                <a:solidFill>
                  <a:schemeClr val="tx1"/>
                </a:solidFill>
                <a:cs typeface="B Lotus" panose="00000400000000000000" pitchFamily="2" charset="-78"/>
              </a:defRPr>
            </a:lvl1pPr>
            <a:lvl2pPr algn="r" rtl="1">
              <a:defRPr>
                <a:solidFill>
                  <a:schemeClr val="tx1"/>
                </a:solidFill>
                <a:cs typeface="B Lotus" panose="00000400000000000000" pitchFamily="2" charset="-78"/>
              </a:defRPr>
            </a:lvl2pPr>
            <a:lvl3pPr algn="r" rtl="1">
              <a:defRPr baseline="0">
                <a:solidFill>
                  <a:schemeClr val="tx1"/>
                </a:solidFill>
                <a:cs typeface="B Lotus" panose="00000400000000000000" pitchFamily="2" charset="-78"/>
              </a:defRPr>
            </a:lvl3pPr>
            <a:lvl4pPr algn="r" rtl="1">
              <a:defRPr baseline="0">
                <a:solidFill>
                  <a:schemeClr val="tx1"/>
                </a:solidFill>
                <a:cs typeface="B Lotus" panose="00000400000000000000" pitchFamily="2" charset="-78"/>
              </a:defRPr>
            </a:lvl4pPr>
            <a:lvl5pPr algn="r" rtl="1">
              <a:defRPr baseline="0">
                <a:solidFill>
                  <a:schemeClr val="tx1"/>
                </a:solidFill>
                <a:cs typeface="B Lotus" panose="00000400000000000000" pitchFamily="2" charset="-78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833D1-CC7B-45F9-B93B-2DF8A7B9DE75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90" y="297372"/>
            <a:ext cx="727634" cy="358835"/>
          </a:xfrm>
        </p:spPr>
        <p:txBody>
          <a:bodyPr/>
          <a:lstStyle>
            <a:lvl1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IPT.Titr" panose="00000700000000000000" pitchFamily="2" charset="2"/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19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5FD9-6BF0-4A4C-8E17-28EEBBCB127C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FD34E-007E-4949-93BC-8044A6393B11}" type="datetime1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74900" y="128470"/>
            <a:ext cx="6146377" cy="694115"/>
          </a:xfrm>
          <a:noFill/>
        </p:spPr>
        <p:txBody>
          <a:bodyPr>
            <a:normAutofit/>
          </a:bodyPr>
          <a:lstStyle>
            <a:lvl1pPr algn="r" rtl="1">
              <a:defRPr sz="2700" baseline="0">
                <a:solidFill>
                  <a:srgbClr val="6C1A00"/>
                </a:solidFill>
                <a:effectLst>
                  <a:outerShdw blurRad="25400" dist="25400" dir="2700000" algn="tl" rotWithShape="0">
                    <a:prstClr val="black">
                      <a:alpha val="50000"/>
                    </a:prstClr>
                  </a:outerShdw>
                </a:effectLst>
                <a:cs typeface="B Titr" panose="00000700000000000000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90" y="297372"/>
            <a:ext cx="727634" cy="358835"/>
          </a:xfrm>
        </p:spPr>
        <p:txBody>
          <a:bodyPr/>
          <a:lstStyle>
            <a:lvl1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IPT.Titr" panose="00000700000000000000" pitchFamily="2" charset="2"/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3581705" y="1044700"/>
            <a:ext cx="2939572" cy="3970329"/>
          </a:xfrm>
        </p:spPr>
        <p:txBody>
          <a:bodyPr/>
          <a:lstStyle>
            <a:lvl1pPr marL="257175" indent="-257175" algn="r" rtl="1">
              <a:buSzPct val="85000"/>
              <a:buFontTx/>
              <a:buBlip>
                <a:blip r:embed="rId3"/>
              </a:buBlip>
              <a:defRPr sz="2100" b="1" baseline="0">
                <a:solidFill>
                  <a:schemeClr val="tx1"/>
                </a:solidFill>
                <a:cs typeface="B Lotus" panose="00000400000000000000" pitchFamily="2" charset="-78"/>
              </a:defRPr>
            </a:lvl1pPr>
            <a:lvl2pPr algn="r" rtl="1">
              <a:defRPr>
                <a:solidFill>
                  <a:schemeClr val="tx1"/>
                </a:solidFill>
                <a:cs typeface="B Lotus" panose="00000400000000000000" pitchFamily="2" charset="-78"/>
              </a:defRPr>
            </a:lvl2pPr>
            <a:lvl3pPr algn="r" rtl="1">
              <a:defRPr baseline="0">
                <a:solidFill>
                  <a:schemeClr val="tx1"/>
                </a:solidFill>
                <a:cs typeface="B Lotus" panose="00000400000000000000" pitchFamily="2" charset="-78"/>
              </a:defRPr>
            </a:lvl3pPr>
            <a:lvl4pPr algn="r" rtl="1">
              <a:defRPr baseline="0">
                <a:solidFill>
                  <a:schemeClr val="tx1"/>
                </a:solidFill>
                <a:cs typeface="B Lotus" panose="00000400000000000000" pitchFamily="2" charset="-78"/>
              </a:defRPr>
            </a:lvl4pPr>
            <a:lvl5pPr algn="r" rtl="1">
              <a:defRPr baseline="0">
                <a:solidFill>
                  <a:schemeClr val="tx1"/>
                </a:solidFill>
                <a:cs typeface="B Lotus" panose="00000400000000000000" pitchFamily="2" charset="-78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74900" y="1053745"/>
            <a:ext cx="2939572" cy="3970329"/>
          </a:xfrm>
        </p:spPr>
        <p:txBody>
          <a:bodyPr/>
          <a:lstStyle>
            <a:lvl1pPr marL="257175" indent="-257175" algn="r" rtl="1">
              <a:buSzPct val="85000"/>
              <a:buFontTx/>
              <a:buBlip>
                <a:blip r:embed="rId3"/>
              </a:buBlip>
              <a:defRPr sz="2100" b="1" baseline="0">
                <a:solidFill>
                  <a:schemeClr val="tx1"/>
                </a:solidFill>
                <a:cs typeface="B Lotus" panose="00000400000000000000" pitchFamily="2" charset="-78"/>
              </a:defRPr>
            </a:lvl1pPr>
            <a:lvl2pPr algn="r" rtl="1">
              <a:defRPr>
                <a:solidFill>
                  <a:schemeClr val="tx1"/>
                </a:solidFill>
                <a:cs typeface="B Lotus" panose="00000400000000000000" pitchFamily="2" charset="-78"/>
              </a:defRPr>
            </a:lvl2pPr>
            <a:lvl3pPr algn="r" rtl="1">
              <a:defRPr baseline="0">
                <a:solidFill>
                  <a:schemeClr val="tx1"/>
                </a:solidFill>
                <a:cs typeface="B Lotus" panose="00000400000000000000" pitchFamily="2" charset="-78"/>
              </a:defRPr>
            </a:lvl3pPr>
            <a:lvl4pPr algn="r" rtl="1">
              <a:defRPr baseline="0">
                <a:solidFill>
                  <a:schemeClr val="tx1"/>
                </a:solidFill>
                <a:cs typeface="B Lotus" panose="00000400000000000000" pitchFamily="2" charset="-78"/>
              </a:defRPr>
            </a:lvl4pPr>
            <a:lvl5pPr algn="r" rtl="1">
              <a:defRPr baseline="0">
                <a:solidFill>
                  <a:schemeClr val="tx1"/>
                </a:solidFill>
                <a:cs typeface="B Lotus" panose="00000400000000000000" pitchFamily="2" charset="-78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88" y="281176"/>
            <a:ext cx="6070024" cy="763525"/>
          </a:xfrm>
        </p:spPr>
        <p:txBody>
          <a:bodyPr>
            <a:normAutofit/>
          </a:bodyPr>
          <a:lstStyle>
            <a:lvl1pPr algn="l">
              <a:defRPr sz="2700" baseline="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2659" y="1655519"/>
            <a:ext cx="3030141" cy="479822"/>
          </a:xfrm>
        </p:spPr>
        <p:txBody>
          <a:bodyPr anchor="b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2659" y="2127916"/>
            <a:ext cx="3030141" cy="2276294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  <a:lvl2pPr algn="ctr">
              <a:defRPr sz="1500">
                <a:solidFill>
                  <a:schemeClr val="tx1"/>
                </a:solidFill>
              </a:defRPr>
            </a:lvl2pPr>
            <a:lvl3pPr algn="ctr">
              <a:defRPr sz="1350">
                <a:solidFill>
                  <a:schemeClr val="tx1"/>
                </a:solidFill>
              </a:defRPr>
            </a:lvl3pPr>
            <a:lvl4pPr algn="ctr">
              <a:defRPr sz="1200">
                <a:solidFill>
                  <a:schemeClr val="tx1"/>
                </a:solidFill>
              </a:defRPr>
            </a:lvl4pPr>
            <a:lvl5pPr algn="ctr"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9001" y="1655519"/>
            <a:ext cx="3031331" cy="479822"/>
          </a:xfrm>
        </p:spPr>
        <p:txBody>
          <a:bodyPr anchor="b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29001" y="2127916"/>
            <a:ext cx="3031331" cy="2276294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  <a:lvl2pPr algn="ctr">
              <a:defRPr sz="1500">
                <a:solidFill>
                  <a:schemeClr val="tx1"/>
                </a:solidFill>
              </a:defRPr>
            </a:lvl2pPr>
            <a:lvl3pPr algn="ctr">
              <a:defRPr sz="1350">
                <a:solidFill>
                  <a:schemeClr val="tx1"/>
                </a:solidFill>
              </a:defRPr>
            </a:lvl3pPr>
            <a:lvl4pPr algn="ctr">
              <a:defRPr sz="1200">
                <a:solidFill>
                  <a:schemeClr val="tx1"/>
                </a:solidFill>
              </a:defRPr>
            </a:lvl4pPr>
            <a:lvl5pPr algn="ctr"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39A2-0CFE-448B-A3A3-BB8A61AE1DD7}" type="datetime1">
              <a:rPr lang="en-US" smtClean="0"/>
              <a:t>3/9/2022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BF83B-7AB0-4A43-9151-D85BF57AF017}" type="datetime1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3CFF-0923-42D7-9F59-D17A0F39FDDF}" type="datetime1">
              <a:rPr lang="en-US" smtClean="0"/>
              <a:t>3/9/2022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C05C8-5CF3-4596-AD4A-3FCEAAE0E8CF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um.ac.ir/" TargetMode="External"/><Relationship Id="rId2" Type="http://schemas.openxmlformats.org/officeDocument/2006/relationships/hyperlink" Target="http://www.r-project.org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-project.or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0065" y="2877161"/>
            <a:ext cx="4275740" cy="1374345"/>
          </a:xfrm>
        </p:spPr>
        <p:txBody>
          <a:bodyPr>
            <a:normAutofit/>
          </a:bodyPr>
          <a:lstStyle/>
          <a:p>
            <a:r>
              <a:rPr lang="fa-IR" sz="2800" dirty="0"/>
              <a:t>محاسبات آماری با  </a:t>
            </a:r>
            <a:r>
              <a:rPr lang="en-US" sz="3200" b="1" dirty="0"/>
              <a:t>R</a:t>
            </a:r>
            <a:br>
              <a:rPr lang="fa-IR" sz="2200" dirty="0"/>
            </a:br>
            <a:br>
              <a:rPr lang="fa-IR" sz="2200" dirty="0"/>
            </a:br>
            <a:r>
              <a:rPr lang="fa-IR" sz="1800" dirty="0"/>
              <a:t>کتاب دکتر محمدمرادی و عبداله جلیلیان</a:t>
            </a:r>
            <a:endParaRPr lang="en-US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906253"/>
            <a:ext cx="2207360" cy="65066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fa-IR" sz="1400" dirty="0">
                <a:cs typeface="B Titr" panose="00000700000000000000" pitchFamily="2" charset="-78"/>
              </a:rPr>
              <a:t>دانشگاه اراک</a:t>
            </a:r>
            <a:br>
              <a:rPr lang="fa-IR" sz="1400" dirty="0">
                <a:cs typeface="B Titr" panose="00000700000000000000" pitchFamily="2" charset="-78"/>
              </a:rPr>
            </a:br>
            <a:br>
              <a:rPr lang="fa-IR" sz="1400" dirty="0">
                <a:cs typeface="B Titr" panose="00000700000000000000" pitchFamily="2" charset="-78"/>
              </a:rPr>
            </a:br>
            <a:r>
              <a:rPr lang="fa-IR" sz="1400" dirty="0">
                <a:cs typeface="B Titr" panose="00000700000000000000" pitchFamily="2" charset="-78"/>
              </a:rPr>
              <a:t>1400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76" y="2997780"/>
            <a:ext cx="672809" cy="76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6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56CF-E18F-4ED3-8B98-56A668D5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fa-IR" dirty="0"/>
              <a:t>2.1 دریافت و نصب نرم افزار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0AA41-CA6B-4FF0-A33E-158535AA0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a-IR" b="0" dirty="0"/>
              <a:t>نرم افزار </a:t>
            </a:r>
            <a:r>
              <a:rPr lang="en-US" b="0" dirty="0"/>
              <a:t>R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رایگان و تحت </a:t>
            </a:r>
            <a:r>
              <a:rPr lang="fa-IR" b="0" dirty="0" err="1"/>
              <a:t>پروانه‌ی</a:t>
            </a:r>
            <a:r>
              <a:rPr lang="fa-IR" b="0" dirty="0"/>
              <a:t> عمومی </a:t>
            </a:r>
            <a:r>
              <a:rPr lang="fa-IR" b="0" dirty="0" err="1"/>
              <a:t>استفاده‌ی</a:t>
            </a:r>
            <a:r>
              <a:rPr lang="fa-IR" b="0" dirty="0"/>
              <a:t> همگانی </a:t>
            </a:r>
            <a:r>
              <a:rPr lang="fa-IR" b="0" dirty="0" err="1"/>
              <a:t>گنو</a:t>
            </a:r>
            <a:r>
              <a:rPr lang="fa-IR" b="0" dirty="0"/>
              <a:t>        (</a:t>
            </a:r>
            <a:r>
              <a:rPr lang="en-US" b="0" dirty="0"/>
              <a:t> GNU</a:t>
            </a:r>
            <a:r>
              <a:rPr lang="fa-IR" b="0" dirty="0"/>
              <a:t>) از پایگاه اینترنتی </a:t>
            </a:r>
            <a:r>
              <a:rPr lang="fa-IR" b="0" dirty="0" err="1"/>
              <a:t>پروژه‌ی</a:t>
            </a:r>
            <a:r>
              <a:rPr lang="fa-IR" b="0" dirty="0"/>
              <a:t> </a:t>
            </a:r>
            <a:r>
              <a:rPr lang="en-US" b="0" dirty="0"/>
              <a:t>R </a:t>
            </a:r>
            <a:r>
              <a:rPr lang="fa-IR" b="0" dirty="0"/>
              <a:t> به آدرس  </a:t>
            </a:r>
            <a:r>
              <a:rPr lang="en-US" b="0" dirty="0">
                <a:hlinkClick r:id="rId2"/>
              </a:rPr>
              <a:t>www.r-project.org</a:t>
            </a:r>
            <a:r>
              <a:rPr lang="fa-IR" b="0" dirty="0"/>
              <a:t>  قابل دریافت است و به سادگی نصب </a:t>
            </a:r>
            <a:r>
              <a:rPr lang="fa-IR" b="0" dirty="0" err="1"/>
              <a:t>می‌شود</a:t>
            </a:r>
            <a:r>
              <a:rPr lang="fa-IR" b="0" dirty="0"/>
              <a:t>. </a:t>
            </a:r>
            <a:r>
              <a:rPr lang="fa-IR" b="0" dirty="0" err="1"/>
              <a:t>شبکه‌ی</a:t>
            </a:r>
            <a:r>
              <a:rPr lang="fa-IR" b="0" dirty="0"/>
              <a:t> جامع بایگانی</a:t>
            </a:r>
            <a:r>
              <a:rPr lang="en-US" b="0" dirty="0"/>
              <a:t>R </a:t>
            </a:r>
            <a:r>
              <a:rPr lang="fa-IR" b="0" dirty="0"/>
              <a:t> با عنوان اختصاری </a:t>
            </a:r>
            <a:r>
              <a:rPr lang="en-US" b="0" dirty="0"/>
              <a:t>CRAN، </a:t>
            </a:r>
            <a:r>
              <a:rPr lang="fa-IR" b="0" dirty="0"/>
              <a:t>از </a:t>
            </a:r>
            <a:r>
              <a:rPr lang="fa-IR" b="0" dirty="0" err="1"/>
              <a:t>مجموعه‌ای</a:t>
            </a:r>
            <a:r>
              <a:rPr lang="fa-IR" b="0" dirty="0"/>
              <a:t> از سرورهای </a:t>
            </a:r>
            <a:r>
              <a:rPr lang="fa-IR" b="0" dirty="0" err="1"/>
              <a:t>دانشگاه‌ها</a:t>
            </a:r>
            <a:r>
              <a:rPr lang="fa-IR" b="0" dirty="0"/>
              <a:t> و </a:t>
            </a:r>
            <a:r>
              <a:rPr lang="fa-IR" b="0" dirty="0" err="1"/>
              <a:t>مرکزهای</a:t>
            </a:r>
            <a:r>
              <a:rPr lang="fa-IR" b="0" dirty="0"/>
              <a:t> پژوهشی در سراسر جهان تشکیل شده است و </a:t>
            </a:r>
            <a:r>
              <a:rPr lang="fa-IR" b="0" dirty="0" err="1"/>
              <a:t>نسخه‌ی</a:t>
            </a:r>
            <a:r>
              <a:rPr lang="fa-IR" b="0" dirty="0"/>
              <a:t> یکسان و به روز را در اختیار همگان قرار </a:t>
            </a:r>
            <a:r>
              <a:rPr lang="fa-IR" b="0" dirty="0" err="1"/>
              <a:t>می‌دهد</a:t>
            </a:r>
            <a:r>
              <a:rPr lang="fa-IR" b="0" dirty="0"/>
              <a:t>. در ایران دانشگاه فردوسی مشهد با سرور </a:t>
            </a:r>
            <a:r>
              <a:rPr lang="en-US" b="0" dirty="0">
                <a:hlinkClick r:id="rId3"/>
              </a:rPr>
              <a:t>http://cran.um.ac.ir</a:t>
            </a:r>
            <a:r>
              <a:rPr lang="fa-IR" b="0" dirty="0"/>
              <a:t>  عضوی از این شبکه است. </a:t>
            </a:r>
            <a:r>
              <a:rPr lang="fa-IR" b="0" dirty="0" err="1"/>
              <a:t>برای‌دریافت</a:t>
            </a:r>
            <a:r>
              <a:rPr lang="fa-IR" b="0" dirty="0"/>
              <a:t> </a:t>
            </a:r>
            <a:r>
              <a:rPr lang="en-US" b="0" dirty="0"/>
              <a:t>R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 err="1"/>
              <a:t>می‌توان</a:t>
            </a:r>
            <a:r>
              <a:rPr lang="fa-IR" b="0" dirty="0"/>
              <a:t> از این سرور استفاده کرد و یا با مراجعه به پایگاه اینترنتی </a:t>
            </a:r>
            <a:r>
              <a:rPr lang="en-US" b="0" dirty="0">
                <a:hlinkClick r:id="rId2"/>
              </a:rPr>
              <a:t>www.r-project.org</a:t>
            </a:r>
            <a:r>
              <a:rPr lang="fa-IR" b="0" dirty="0"/>
              <a:t>  و انتخاب </a:t>
            </a:r>
            <a:r>
              <a:rPr lang="fa-IR" b="0" dirty="0" err="1"/>
              <a:t>گزینه‌ی</a:t>
            </a:r>
            <a:r>
              <a:rPr lang="fa-IR" b="0" dirty="0"/>
              <a:t> </a:t>
            </a:r>
            <a:r>
              <a:rPr lang="en-US" b="0" dirty="0"/>
              <a:t>CRAN </a:t>
            </a:r>
            <a:r>
              <a:rPr lang="fa-IR" b="0" dirty="0"/>
              <a:t> از منوی سمت چپ، از فهرست سرورهای موجود در سراسر جهان یکی را انتخاب کرد.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737B3-B4B1-4255-B33F-2647448C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40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56CF-E18F-4ED3-8B98-56A668D5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fa-IR" dirty="0"/>
              <a:t>2.1 دریافت و نصب نرم افزار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0AA41-CA6B-4FF0-A33E-158535AA0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07" y="913950"/>
            <a:ext cx="6184553" cy="41010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a-IR" b="0" dirty="0"/>
              <a:t>سایت </a:t>
            </a:r>
            <a:r>
              <a:rPr lang="en-US" b="0" dirty="0"/>
              <a:t>R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پیشنهاد کرده است سروری که به شما نزدیک است را انتخاب کنید. سپس بر اساس سیستم عامل کامپیوتری که برنامه را روی آن نصب </a:t>
            </a:r>
            <a:r>
              <a:rPr lang="fa-IR" b="0" dirty="0" err="1"/>
              <a:t>می‌کنید</a:t>
            </a:r>
            <a:r>
              <a:rPr lang="fa-IR" b="0" dirty="0"/>
              <a:t>، </a:t>
            </a:r>
            <a:r>
              <a:rPr lang="fa-IR" b="0" dirty="0" err="1"/>
              <a:t>نسخه‌ی</a:t>
            </a:r>
            <a:r>
              <a:rPr lang="fa-IR" b="0" dirty="0"/>
              <a:t> مناسب برای سیستم عامل خود را انتخاب کنید. نرم افزار</a:t>
            </a:r>
            <a:r>
              <a:rPr lang="en-US" b="0" dirty="0"/>
              <a:t>R</a:t>
            </a:r>
            <a:r>
              <a:rPr lang="fa-IR" b="0" dirty="0"/>
              <a:t> برای سیستم عامل های لینوکس، </a:t>
            </a:r>
            <a:r>
              <a:rPr lang="fa-IR" b="0" dirty="0" err="1"/>
              <a:t>مک</a:t>
            </a:r>
            <a:r>
              <a:rPr lang="fa-IR" b="0" dirty="0"/>
              <a:t> و ویندوز موجود است. با توجه به رایج تر بودن سیستم عامل ویندوز، در ادامه فرض </a:t>
            </a:r>
            <a:r>
              <a:rPr lang="fa-IR" b="0" dirty="0" err="1"/>
              <a:t>می‌شود</a:t>
            </a:r>
            <a:r>
              <a:rPr lang="fa-IR" b="0" dirty="0"/>
              <a:t> </a:t>
            </a:r>
            <a:r>
              <a:rPr lang="fa-IR" b="0" dirty="0" err="1"/>
              <a:t>گزینه‌ی</a:t>
            </a:r>
            <a:r>
              <a:rPr lang="fa-IR" b="0" dirty="0"/>
              <a:t> </a:t>
            </a:r>
            <a:r>
              <a:rPr lang="en-US" b="0" dirty="0"/>
              <a:t>Download R for Windows</a:t>
            </a:r>
            <a:r>
              <a:rPr lang="fa-IR" b="0" dirty="0"/>
              <a:t> توسط کاربر انتخاب شده است. در </a:t>
            </a:r>
            <a:r>
              <a:rPr lang="fa-IR" b="0" dirty="0" err="1"/>
              <a:t>صفحه‌ای</a:t>
            </a:r>
            <a:r>
              <a:rPr lang="fa-IR" b="0" dirty="0"/>
              <a:t> که باز شده است با کلیک بر روی عبارت </a:t>
            </a:r>
            <a:r>
              <a:rPr lang="en-US" b="0" dirty="0"/>
              <a:t>Install R for the first time</a:t>
            </a:r>
            <a:r>
              <a:rPr lang="fa-IR" b="0" dirty="0"/>
              <a:t> به </a:t>
            </a:r>
            <a:r>
              <a:rPr lang="fa-IR" b="0" dirty="0" err="1"/>
              <a:t>صفحه‌ی</a:t>
            </a:r>
            <a:r>
              <a:rPr lang="fa-IR" b="0" dirty="0"/>
              <a:t> جدیدی منتقل </a:t>
            </a:r>
            <a:r>
              <a:rPr lang="fa-IR" b="0" dirty="0" err="1"/>
              <a:t>می‌شوید</a:t>
            </a:r>
            <a:r>
              <a:rPr lang="fa-IR" b="0" dirty="0"/>
              <a:t> که با کلیک بر روی عبارت </a:t>
            </a:r>
            <a:r>
              <a:rPr lang="en-US" b="0" dirty="0"/>
              <a:t>Download R 3.4.1 for Windows</a:t>
            </a:r>
            <a:r>
              <a:rPr lang="fa-IR" b="0" dirty="0"/>
              <a:t> آخرین نسخه (</a:t>
            </a:r>
            <a:r>
              <a:rPr lang="en-US" b="0" dirty="0"/>
              <a:t> R </a:t>
            </a:r>
            <a:r>
              <a:rPr lang="fa-IR" b="0" dirty="0"/>
              <a:t>) در حال حاضر </a:t>
            </a:r>
            <a:r>
              <a:rPr lang="fa-IR" b="0" dirty="0" err="1"/>
              <a:t>نسخه‌ی</a:t>
            </a:r>
            <a:r>
              <a:rPr lang="fa-IR" b="0" dirty="0"/>
              <a:t> 4.1.3، اما با توجه به </a:t>
            </a:r>
            <a:r>
              <a:rPr lang="fa-IR" b="0" dirty="0" err="1"/>
              <a:t>به‌روز</a:t>
            </a:r>
            <a:r>
              <a:rPr lang="fa-IR" b="0" dirty="0"/>
              <a:t> رسانی </a:t>
            </a:r>
            <a:r>
              <a:rPr lang="fa-IR" b="0" dirty="0" err="1"/>
              <a:t>پیوسته‌ی</a:t>
            </a:r>
            <a:r>
              <a:rPr lang="fa-IR" b="0" dirty="0"/>
              <a:t> </a:t>
            </a:r>
            <a:r>
              <a:rPr lang="en-US" b="0" dirty="0"/>
              <a:t>R </a:t>
            </a:r>
            <a:r>
              <a:rPr lang="fa-IR" b="0" dirty="0"/>
              <a:t> ممکن است </a:t>
            </a:r>
            <a:r>
              <a:rPr lang="fa-IR" b="0" dirty="0" err="1"/>
              <a:t>شماره‌ی</a:t>
            </a:r>
            <a:r>
              <a:rPr lang="fa-IR" b="0" dirty="0"/>
              <a:t> نسخه برای شما متفاوت باشد دریافت </a:t>
            </a:r>
            <a:r>
              <a:rPr lang="fa-IR" b="0" dirty="0" err="1"/>
              <a:t>می‌شود</a:t>
            </a:r>
            <a:r>
              <a:rPr lang="fa-IR" b="0" dirty="0"/>
              <a:t>. پس از دریافت </a:t>
            </a:r>
            <a:r>
              <a:rPr lang="en-US" b="0" dirty="0"/>
              <a:t>R، </a:t>
            </a:r>
            <a:r>
              <a:rPr lang="fa-IR" b="0" dirty="0"/>
              <a:t>می توان آن را با دنبال کردن گام های زیر بر روی سیستم عامل ویندوز نصب کرد.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737B3-B4B1-4255-B33F-2647448C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5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57C3E-5E4D-45A2-B351-5C2FA562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fa-IR" dirty="0"/>
              <a:t>2.1 دریافت و نصب نرم افزار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D2470-C8A2-4BA0-937A-EC35317B9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a-IR" b="0" dirty="0"/>
              <a:t> بعد از دانلود، به مسیری در کامپیوتر شما که فایل دریافت شده و با نام </a:t>
            </a:r>
            <a:r>
              <a:rPr lang="en-US" b="0" dirty="0"/>
              <a:t>R-4.1.3-win.exe</a:t>
            </a:r>
            <a:r>
              <a:rPr lang="fa-IR" b="0" dirty="0"/>
              <a:t> در آن ذخیره شده است، مراجعه کنید و با کلیک کردن بر روی فایل آن را اجرا کنید.</a:t>
            </a:r>
            <a:endParaRPr lang="en-US" b="0" dirty="0"/>
          </a:p>
          <a:p>
            <a:pPr marL="457200" indent="-457200">
              <a:buFont typeface="+mj-lt"/>
              <a:buAutoNum type="arabicPeriod"/>
            </a:pPr>
            <a:r>
              <a:rPr lang="fa-IR" b="0" dirty="0"/>
              <a:t>در پنجره ای که باز می شود، زبان مورد استفاده در گام های نصب (به صورت پیش فرض انگلیسی) را انتخاب و روی </a:t>
            </a:r>
            <a:r>
              <a:rPr lang="fa-IR" b="0" dirty="0" err="1"/>
              <a:t>گزینه‌ی</a:t>
            </a:r>
            <a:r>
              <a:rPr lang="fa-IR" b="0" dirty="0"/>
              <a:t> </a:t>
            </a:r>
            <a:r>
              <a:rPr lang="en-US" b="0" dirty="0"/>
              <a:t>OK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کلیک کنید.</a:t>
            </a:r>
          </a:p>
          <a:p>
            <a:pPr marL="457200" indent="-457200">
              <a:buFont typeface="+mj-lt"/>
              <a:buAutoNum type="arabicPeriod"/>
            </a:pPr>
            <a:r>
              <a:rPr lang="fa-IR" b="0" dirty="0"/>
              <a:t> در پنجره ی جدید روی گزینه ی </a:t>
            </a:r>
            <a:r>
              <a:rPr lang="en-US" b="0" dirty="0"/>
              <a:t>Next </a:t>
            </a:r>
            <a:r>
              <a:rPr lang="fa-IR" b="0" dirty="0"/>
              <a:t> کلیک کنید.</a:t>
            </a:r>
          </a:p>
          <a:p>
            <a:pPr marL="457200" indent="-457200">
              <a:buFont typeface="+mj-lt"/>
              <a:buAutoNum type="arabicPeriod"/>
            </a:pPr>
            <a:r>
              <a:rPr lang="fa-IR" b="0" dirty="0"/>
              <a:t> در </a:t>
            </a:r>
            <a:r>
              <a:rPr lang="fa-IR" b="0" dirty="0" err="1"/>
              <a:t>پنجره‌ای</a:t>
            </a:r>
            <a:r>
              <a:rPr lang="fa-IR" b="0" dirty="0"/>
              <a:t> که باز </a:t>
            </a:r>
            <a:r>
              <a:rPr lang="fa-IR" b="0" dirty="0" err="1"/>
              <a:t>می‌شود</a:t>
            </a:r>
            <a:r>
              <a:rPr lang="fa-IR" b="0" dirty="0"/>
              <a:t>، </a:t>
            </a:r>
            <a:r>
              <a:rPr lang="fa-IR" b="0" dirty="0" err="1"/>
              <a:t>پروانه‌ی</a:t>
            </a:r>
            <a:r>
              <a:rPr lang="fa-IR" b="0" dirty="0"/>
              <a:t> </a:t>
            </a:r>
            <a:r>
              <a:rPr lang="fa-IR" b="0" dirty="0" err="1"/>
              <a:t>گنو</a:t>
            </a:r>
            <a:r>
              <a:rPr lang="fa-IR" b="0" dirty="0"/>
              <a:t> را مطالعه و در صورت موافق بودن با شرایط آن روی </a:t>
            </a:r>
            <a:r>
              <a:rPr lang="fa-IR" b="0" dirty="0" err="1"/>
              <a:t>گزینه‌ی</a:t>
            </a:r>
            <a:r>
              <a:rPr lang="fa-IR" b="0" dirty="0"/>
              <a:t> </a:t>
            </a:r>
            <a:r>
              <a:rPr lang="en-US" b="0" dirty="0"/>
              <a:t>Next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 err="1"/>
              <a:t>کلیک‌کنید</a:t>
            </a:r>
            <a:r>
              <a:rPr lang="fa-IR" b="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56704-52B3-4094-BC7C-0808EF641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37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57C3E-5E4D-45A2-B351-5C2FA562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fa-IR" dirty="0"/>
              <a:t>2.1 دریافت و نصب نرم افزار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D2470-C8A2-4BA0-937A-EC35317B9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811" y="991487"/>
            <a:ext cx="6184553" cy="3970329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fa-IR" sz="2000" b="0" dirty="0"/>
              <a:t>در </a:t>
            </a:r>
            <a:r>
              <a:rPr lang="fa-IR" sz="2000" b="0" dirty="0" err="1"/>
              <a:t>پنجره‌ی</a:t>
            </a:r>
            <a:r>
              <a:rPr lang="fa-IR" sz="2000" b="0" dirty="0"/>
              <a:t> بعدی مسیری را که </a:t>
            </a:r>
            <a:r>
              <a:rPr lang="fa-IR" sz="2000" b="0" dirty="0" err="1"/>
              <a:t>می‌خواهید</a:t>
            </a:r>
            <a:r>
              <a:rPr lang="fa-IR" sz="2000" b="0" dirty="0"/>
              <a:t> در آن نصب شود، با کلیک بر روی </a:t>
            </a:r>
            <a:r>
              <a:rPr lang="fa-IR" sz="2000" b="0" dirty="0" err="1"/>
              <a:t>گزینه‌ی</a:t>
            </a:r>
            <a:r>
              <a:rPr lang="fa-IR" sz="2000" b="0" dirty="0"/>
              <a:t> </a:t>
            </a:r>
            <a:r>
              <a:rPr lang="en-US" sz="2000" b="0" dirty="0"/>
              <a:t>Browse</a:t>
            </a:r>
            <a:r>
              <a:rPr lang="fa-IR" sz="2000" b="0" dirty="0"/>
              <a:t> </a:t>
            </a:r>
            <a:r>
              <a:rPr lang="en-US" sz="2000" b="0" dirty="0"/>
              <a:t> </a:t>
            </a:r>
            <a:r>
              <a:rPr lang="fa-IR" sz="2000" b="0" dirty="0"/>
              <a:t>تعیین و یا </a:t>
            </a:r>
            <a:r>
              <a:rPr lang="fa-IR" sz="2000" b="0" dirty="0" err="1"/>
              <a:t>مسیرپیش‌فرض</a:t>
            </a:r>
            <a:r>
              <a:rPr lang="fa-IR" sz="2000" b="0" dirty="0"/>
              <a:t> (</a:t>
            </a:r>
            <a:r>
              <a:rPr lang="en-US" sz="2000" b="0" dirty="0"/>
              <a:t>C:\ProgramFiles\R</a:t>
            </a:r>
            <a:r>
              <a:rPr lang="fa-IR" sz="2000" b="0" dirty="0"/>
              <a:t>) را نگه دارید و روی </a:t>
            </a:r>
            <a:r>
              <a:rPr lang="fa-IR" sz="2000" b="0" dirty="0" err="1"/>
              <a:t>گزینه‌ی</a:t>
            </a:r>
            <a:r>
              <a:rPr lang="fa-IR" sz="2000" b="0" dirty="0"/>
              <a:t> </a:t>
            </a:r>
            <a:r>
              <a:rPr lang="en-US" sz="2000" b="0" dirty="0"/>
              <a:t>Next</a:t>
            </a:r>
            <a:r>
              <a:rPr lang="fa-IR" sz="2000" b="0" dirty="0"/>
              <a:t> کلیک کنید.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fa-IR" sz="2000" b="0" dirty="0"/>
              <a:t> در این گام </a:t>
            </a:r>
            <a:r>
              <a:rPr lang="fa-IR" sz="2000" b="0" dirty="0" err="1"/>
              <a:t>مؤلفه‌هایی</a:t>
            </a:r>
            <a:r>
              <a:rPr lang="fa-IR" sz="2000" b="0" dirty="0"/>
              <a:t> که باید روی سیستم عامل نصب شوند مانند </a:t>
            </a:r>
            <a:r>
              <a:rPr lang="fa-IR" sz="2000" b="0" dirty="0" err="1"/>
              <a:t>فایل‌های</a:t>
            </a:r>
            <a:r>
              <a:rPr lang="fa-IR" sz="2000" b="0" dirty="0"/>
              <a:t> هسته </a:t>
            </a:r>
            <a:r>
              <a:rPr lang="en-US" sz="2000" b="0" dirty="0"/>
              <a:t>(Core Files)،</a:t>
            </a:r>
            <a:r>
              <a:rPr lang="fa-IR" sz="2000" b="0" dirty="0"/>
              <a:t> فایل های ۳۲ بیتی، فایل های ۶۴‌بیتی و </a:t>
            </a:r>
            <a:r>
              <a:rPr lang="fa-IR" sz="2000" b="0" dirty="0" err="1"/>
              <a:t>ترجمه‌ی</a:t>
            </a:r>
            <a:r>
              <a:rPr lang="fa-IR" sz="2000" b="0" dirty="0"/>
              <a:t> </a:t>
            </a:r>
            <a:r>
              <a:rPr lang="fa-IR" sz="2000" b="0" dirty="0" err="1"/>
              <a:t>پیغام‌ها</a:t>
            </a:r>
            <a:r>
              <a:rPr lang="fa-IR" sz="2000" b="0" dirty="0"/>
              <a:t> را </a:t>
            </a:r>
            <a:r>
              <a:rPr lang="fa-IR" sz="2000" b="0" dirty="0" err="1"/>
              <a:t>می‌توان</a:t>
            </a:r>
            <a:r>
              <a:rPr lang="fa-IR" sz="2000" b="0" dirty="0"/>
              <a:t> انتخاب کرد. به صورت </a:t>
            </a:r>
            <a:r>
              <a:rPr lang="fa-IR" sz="2000" b="0" dirty="0" err="1"/>
              <a:t>پیش‌فرض</a:t>
            </a:r>
            <a:r>
              <a:rPr lang="fa-IR" sz="2000" b="0" dirty="0"/>
              <a:t> </a:t>
            </a:r>
            <a:r>
              <a:rPr lang="fa-IR" sz="2000" b="0" dirty="0" err="1"/>
              <a:t>همه‌ی</a:t>
            </a:r>
            <a:r>
              <a:rPr lang="fa-IR" sz="2000" b="0" dirty="0"/>
              <a:t> </a:t>
            </a:r>
            <a:r>
              <a:rPr lang="fa-IR" sz="2000" b="0" dirty="0" err="1"/>
              <a:t>مؤلفه‌ها</a:t>
            </a:r>
            <a:r>
              <a:rPr lang="fa-IR" sz="2000" b="0" dirty="0"/>
              <a:t> انتخاب شده </a:t>
            </a:r>
            <a:r>
              <a:rPr lang="fa-IR" sz="2000" b="0" dirty="0" err="1"/>
              <a:t>اند</a:t>
            </a:r>
            <a:r>
              <a:rPr lang="fa-IR" sz="2000" b="0" dirty="0"/>
              <a:t>. برای ادامه روی </a:t>
            </a:r>
            <a:r>
              <a:rPr lang="fa-IR" sz="2000" b="0" dirty="0" err="1"/>
              <a:t>گزینه‌ی</a:t>
            </a:r>
            <a:r>
              <a:rPr lang="fa-IR" sz="2000" b="0" dirty="0"/>
              <a:t> </a:t>
            </a:r>
            <a:r>
              <a:rPr lang="en-US" sz="2000" b="0" dirty="0"/>
              <a:t>Next</a:t>
            </a:r>
            <a:r>
              <a:rPr lang="fa-IR" sz="2000" b="0" dirty="0"/>
              <a:t> </a:t>
            </a:r>
            <a:r>
              <a:rPr lang="en-US" sz="2000" b="0" dirty="0"/>
              <a:t> </a:t>
            </a:r>
            <a:r>
              <a:rPr lang="fa-IR" sz="2000" b="0" dirty="0"/>
              <a:t>کلیک کنید.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fa-IR" sz="2000" b="0" dirty="0"/>
              <a:t>در این پنجره از شما پرسیده می شود که آیا مایل به تغییر </a:t>
            </a:r>
            <a:r>
              <a:rPr lang="fa-IR" sz="2000" b="0" dirty="0" err="1"/>
              <a:t>شیوه‌ی</a:t>
            </a:r>
            <a:r>
              <a:rPr lang="fa-IR" sz="2000" b="0" dirty="0"/>
              <a:t> راه اندازی </a:t>
            </a:r>
            <a:r>
              <a:rPr lang="en-US" sz="2000" b="0" dirty="0"/>
              <a:t>R</a:t>
            </a:r>
            <a:r>
              <a:rPr lang="fa-IR" sz="2000" b="0" dirty="0"/>
              <a:t> </a:t>
            </a:r>
            <a:r>
              <a:rPr lang="en-US" sz="2000" b="0" dirty="0"/>
              <a:t> </a:t>
            </a:r>
            <a:r>
              <a:rPr lang="fa-IR" sz="2000" b="0" dirty="0"/>
              <a:t>هستید؟ به صورت پیش فرض </a:t>
            </a:r>
            <a:r>
              <a:rPr lang="fa-IR" sz="2000" b="0" dirty="0" err="1"/>
              <a:t>گزینه‌ی</a:t>
            </a:r>
            <a:br>
              <a:rPr lang="fa-IR" sz="2000" b="0" dirty="0"/>
            </a:br>
            <a:r>
              <a:rPr lang="en-US" sz="2000" b="0" dirty="0"/>
              <a:t> No (accept defaults)</a:t>
            </a:r>
            <a:r>
              <a:rPr lang="fa-IR" sz="2000" b="0" dirty="0"/>
              <a:t> انتخاب شده است. این گزینه را تغییر ندهید مگر آن که با </a:t>
            </a:r>
            <a:r>
              <a:rPr lang="en-US" sz="2000" b="0" dirty="0"/>
              <a:t>R</a:t>
            </a:r>
            <a:r>
              <a:rPr lang="fa-IR" sz="2000" b="0" dirty="0"/>
              <a:t> </a:t>
            </a:r>
            <a:r>
              <a:rPr lang="en-US" sz="2000" b="0" dirty="0"/>
              <a:t> </a:t>
            </a:r>
            <a:r>
              <a:rPr lang="fa-IR" sz="2000" b="0" dirty="0"/>
              <a:t>و بسته های آن آشنایی کافی داشته باشید. روی </a:t>
            </a:r>
            <a:r>
              <a:rPr lang="fa-IR" sz="2000" b="0" dirty="0" err="1"/>
              <a:t>گزینه‌ی</a:t>
            </a:r>
            <a:r>
              <a:rPr lang="fa-IR" sz="2000" b="0" dirty="0"/>
              <a:t> </a:t>
            </a:r>
            <a:r>
              <a:rPr lang="en-US" sz="2000" b="0" dirty="0"/>
              <a:t>Next</a:t>
            </a:r>
            <a:r>
              <a:rPr lang="fa-IR" sz="2000" b="0" dirty="0"/>
              <a:t> </a:t>
            </a:r>
            <a:r>
              <a:rPr lang="en-US" sz="2000" b="0" dirty="0"/>
              <a:t> </a:t>
            </a:r>
            <a:r>
              <a:rPr lang="fa-IR" sz="2000" b="0" dirty="0"/>
              <a:t>کلیک کنید.</a:t>
            </a:r>
          </a:p>
          <a:p>
            <a:pPr marL="457200" indent="-457200">
              <a:buFont typeface="+mj-lt"/>
              <a:buAutoNum type="arabicPeriod" startAt="5"/>
            </a:pPr>
            <a:endParaRPr lang="fa-IR" sz="20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56704-52B3-4094-BC7C-0808EF641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30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3016-973C-43A6-ADEA-43CDE05C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fa-IR" dirty="0"/>
              <a:t>2.1 دریافت و نصب نرم افزار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1F473-EF76-4A27-B257-160BA911F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fa-IR" b="0" dirty="0"/>
              <a:t>در این پنجره به شما اطلاع داده </a:t>
            </a:r>
            <a:r>
              <a:rPr lang="fa-IR" b="0" dirty="0" err="1"/>
              <a:t>می‌شود</a:t>
            </a:r>
            <a:r>
              <a:rPr lang="fa-IR" b="0" dirty="0"/>
              <a:t> که یک </a:t>
            </a:r>
            <a:r>
              <a:rPr lang="fa-IR" b="0" dirty="0" err="1"/>
              <a:t>میانبر</a:t>
            </a:r>
            <a:r>
              <a:rPr lang="fa-IR" b="0" dirty="0"/>
              <a:t> از برنامه در منوی استارت با نام </a:t>
            </a:r>
            <a:r>
              <a:rPr lang="en-US" b="0" dirty="0"/>
              <a:t>R</a:t>
            </a:r>
            <a:r>
              <a:rPr lang="fa-IR" b="0" dirty="0"/>
              <a:t> (حالت پیش فرض) ایجاد خواهد شد. روی </a:t>
            </a:r>
            <a:r>
              <a:rPr lang="fa-IR" b="0" dirty="0" err="1"/>
              <a:t>گزینه‌ی</a:t>
            </a:r>
            <a:r>
              <a:rPr lang="fa-IR" b="0" dirty="0"/>
              <a:t> </a:t>
            </a:r>
            <a:r>
              <a:rPr lang="en-US" b="0" dirty="0"/>
              <a:t>Next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کلیک کنید.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fa-IR" b="0" dirty="0"/>
              <a:t>در </a:t>
            </a:r>
            <a:r>
              <a:rPr lang="fa-IR" b="0" dirty="0" err="1"/>
              <a:t>پنجره‌ی</a:t>
            </a:r>
            <a:r>
              <a:rPr lang="fa-IR" b="0" dirty="0"/>
              <a:t> جدید نیز به شما اطلاع داده </a:t>
            </a:r>
            <a:r>
              <a:rPr lang="fa-IR" b="0" dirty="0" err="1"/>
              <a:t>می‌شود</a:t>
            </a:r>
            <a:r>
              <a:rPr lang="fa-IR" b="0" dirty="0"/>
              <a:t> که </a:t>
            </a:r>
            <a:r>
              <a:rPr lang="fa-IR" b="0" dirty="0" err="1"/>
              <a:t>آیکون</a:t>
            </a:r>
            <a:r>
              <a:rPr lang="fa-IR" b="0" dirty="0"/>
              <a:t> برنامه بر روی </a:t>
            </a:r>
            <a:r>
              <a:rPr lang="fa-IR" b="0" dirty="0" err="1"/>
              <a:t>میزکار</a:t>
            </a:r>
            <a:r>
              <a:rPr lang="fa-IR" b="0" dirty="0"/>
              <a:t> ویندوز قرار خواهد گرفت، اطلاعات مربوط به </a:t>
            </a:r>
            <a:r>
              <a:rPr lang="fa-IR" b="0" dirty="0" err="1"/>
              <a:t>نسخه‌ی</a:t>
            </a:r>
            <a:r>
              <a:rPr lang="fa-IR" b="0" dirty="0"/>
              <a:t> برنامه در </a:t>
            </a:r>
            <a:r>
              <a:rPr lang="en-US" b="0" dirty="0"/>
              <a:t>Registry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 err="1"/>
              <a:t>ويندوز</a:t>
            </a:r>
            <a:r>
              <a:rPr lang="fa-IR" b="0" dirty="0"/>
              <a:t> ثبت خواهد شد و </a:t>
            </a:r>
            <a:r>
              <a:rPr lang="fa-IR" b="0" dirty="0" err="1"/>
              <a:t>فایل‌های</a:t>
            </a:r>
            <a:r>
              <a:rPr lang="fa-IR" b="0" dirty="0"/>
              <a:t> با پسوند </a:t>
            </a:r>
            <a:r>
              <a:rPr lang="en-US" b="0" dirty="0"/>
              <a:t>.</a:t>
            </a:r>
            <a:r>
              <a:rPr lang="en-US" b="0" dirty="0" err="1"/>
              <a:t>Rdata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توسط </a:t>
            </a:r>
            <a:r>
              <a:rPr lang="en-US" b="0" dirty="0"/>
              <a:t>R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باز خواهند شد. برای ادامه روی </a:t>
            </a:r>
            <a:r>
              <a:rPr lang="fa-IR" b="0" dirty="0" err="1"/>
              <a:t>گزینه‌ی</a:t>
            </a:r>
            <a:r>
              <a:rPr lang="fa-IR" b="0" dirty="0"/>
              <a:t> </a:t>
            </a:r>
            <a:r>
              <a:rPr lang="en-US" b="0" dirty="0"/>
              <a:t>Next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کلیک کنید. فرایند نصب آغاز </a:t>
            </a:r>
            <a:r>
              <a:rPr lang="fa-IR" b="0" dirty="0" err="1"/>
              <a:t>می‌شود</a:t>
            </a:r>
            <a:r>
              <a:rPr lang="fa-IR" b="0" dirty="0"/>
              <a:t> و </a:t>
            </a:r>
            <a:r>
              <a:rPr lang="fa-IR" b="0" dirty="0" err="1"/>
              <a:t>می‌توانید</a:t>
            </a:r>
            <a:r>
              <a:rPr lang="fa-IR" b="0" dirty="0"/>
              <a:t> میزان پیشرفت </a:t>
            </a:r>
            <a:r>
              <a:rPr lang="fa-IR" b="0" dirty="0" err="1"/>
              <a:t>آن‌را</a:t>
            </a:r>
            <a:r>
              <a:rPr lang="fa-IR" b="0" dirty="0"/>
              <a:t> ببینید.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fa-IR" b="0" dirty="0"/>
              <a:t>در صورتی که نصب برنامه </a:t>
            </a:r>
            <a:r>
              <a:rPr lang="fa-IR" b="0" dirty="0" err="1"/>
              <a:t>موفقیت‌آمیز</a:t>
            </a:r>
            <a:r>
              <a:rPr lang="fa-IR" b="0" dirty="0"/>
              <a:t> باشد، </a:t>
            </a:r>
            <a:r>
              <a:rPr lang="fa-IR" b="0" dirty="0" err="1"/>
              <a:t>پنجره‌ای</a:t>
            </a:r>
            <a:r>
              <a:rPr lang="fa-IR" b="0" dirty="0"/>
              <a:t> باز </a:t>
            </a:r>
            <a:r>
              <a:rPr lang="fa-IR" b="0" dirty="0" err="1"/>
              <a:t>می‌شود</a:t>
            </a:r>
            <a:r>
              <a:rPr lang="fa-IR" b="0" dirty="0"/>
              <a:t> که به شما اطلاع </a:t>
            </a:r>
            <a:r>
              <a:rPr lang="fa-IR" b="0" dirty="0" err="1"/>
              <a:t>می‌دهد</a:t>
            </a:r>
            <a:r>
              <a:rPr lang="fa-IR" b="0" dirty="0"/>
              <a:t> نصب </a:t>
            </a:r>
            <a:r>
              <a:rPr lang="en-US" b="0" dirty="0"/>
              <a:t>R</a:t>
            </a:r>
            <a:r>
              <a:rPr lang="fa-IR" b="0" dirty="0"/>
              <a:t> با موفقیت انجام شده است. برای تمام فرآیند نصب بروی </a:t>
            </a:r>
            <a:r>
              <a:rPr lang="fa-IR" b="0" dirty="0" err="1"/>
              <a:t>گزینه‌ی</a:t>
            </a:r>
            <a:r>
              <a:rPr lang="fa-IR" b="0" dirty="0"/>
              <a:t> </a:t>
            </a:r>
            <a:r>
              <a:rPr lang="en-US" b="0" dirty="0"/>
              <a:t>finished</a:t>
            </a:r>
            <a:r>
              <a:rPr lang="fa-IR" b="0" dirty="0"/>
              <a:t> کلیک کنید.</a:t>
            </a:r>
            <a:endParaRPr lang="en-US" b="0" dirty="0"/>
          </a:p>
          <a:p>
            <a:pPr marL="457200" indent="-457200">
              <a:buFont typeface="+mj-lt"/>
              <a:buAutoNum type="arabicPeriod" startAt="8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EE2E2-DEF5-4EB8-9C0A-E354FEE5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69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5999-E40E-49AC-8AB1-9E5C1BEB7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fa-IR" dirty="0"/>
              <a:t>2.1 دریافت و نصب نرم افزار</a:t>
            </a:r>
            <a:endParaRPr lang="en-US" dirty="0"/>
          </a:p>
        </p:txBody>
      </p:sp>
      <p:pic>
        <p:nvPicPr>
          <p:cNvPr id="5" name="Rec 0004">
            <a:hlinkClick r:id="" action="ppaction://media"/>
            <a:extLst>
              <a:ext uri="{FF2B5EF4-FFF2-40B4-BE49-F238E27FC236}">
                <a16:creationId xmlns:a16="http://schemas.microsoft.com/office/drawing/2014/main" id="{E0A71BF5-1367-44B1-BAE3-12C9852895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6377" y="1044699"/>
            <a:ext cx="6184900" cy="35122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2C986-73BF-4681-A2A3-A7AE156C1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24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2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EDC4-3AF4-4368-9C36-71775B55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3.1 محیط </a:t>
            </a:r>
            <a:r>
              <a:rPr lang="en-US" dirty="0"/>
              <a:t>R</a:t>
            </a:r>
            <a:r>
              <a:rPr lang="fa-IR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2CC93-93CA-47D0-BC91-14CD8D06E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724" y="1044701"/>
            <a:ext cx="6184553" cy="3970329"/>
          </a:xfrm>
        </p:spPr>
        <p:txBody>
          <a:bodyPr/>
          <a:lstStyle/>
          <a:p>
            <a:pPr marL="0" indent="0">
              <a:buNone/>
            </a:pPr>
            <a:r>
              <a:rPr lang="fa-IR" b="0" dirty="0"/>
              <a:t>چنانچه </a:t>
            </a:r>
            <a:r>
              <a:rPr lang="fa-IR" b="0" dirty="0" err="1"/>
              <a:t>نرم‌افزار</a:t>
            </a:r>
            <a:r>
              <a:rPr lang="fa-IR" b="0" dirty="0"/>
              <a:t> </a:t>
            </a:r>
            <a:r>
              <a:rPr lang="en-US" b="0" dirty="0"/>
              <a:t>R</a:t>
            </a:r>
            <a:r>
              <a:rPr lang="fa-IR" b="0" dirty="0"/>
              <a:t> با موفقیت بر روی کامپیوتر نصب شده باشد، با کلیک کردن روی </a:t>
            </a:r>
            <a:r>
              <a:rPr lang="fa-IR" b="0" dirty="0" err="1"/>
              <a:t>میان‌بُر</a:t>
            </a:r>
            <a:r>
              <a:rPr lang="fa-IR" b="0" dirty="0"/>
              <a:t> آن روی میز کار و یا منوی استارت ویندوز، </a:t>
            </a:r>
            <a:r>
              <a:rPr lang="fa-IR" b="0" dirty="0" err="1"/>
              <a:t>پنجره‌ی</a:t>
            </a:r>
            <a:r>
              <a:rPr lang="fa-IR" b="0" dirty="0"/>
              <a:t> رابط </a:t>
            </a:r>
            <a:r>
              <a:rPr lang="fa-IR" b="0" dirty="0" err="1"/>
              <a:t>گرافیکی</a:t>
            </a:r>
            <a:r>
              <a:rPr lang="fa-IR" b="0" dirty="0"/>
              <a:t> </a:t>
            </a:r>
            <a:r>
              <a:rPr lang="en-US" b="0" dirty="0"/>
              <a:t>R</a:t>
            </a:r>
            <a:r>
              <a:rPr lang="fa-IR" b="0" dirty="0"/>
              <a:t> با نام </a:t>
            </a:r>
            <a:r>
              <a:rPr lang="en-US" b="0" dirty="0" err="1"/>
              <a:t>Rgui</a:t>
            </a:r>
            <a:r>
              <a:rPr lang="fa-IR" b="0" dirty="0"/>
              <a:t> باز شده و مانند شکل زیر محیط </a:t>
            </a:r>
            <a:r>
              <a:rPr lang="en-US" b="0" dirty="0"/>
              <a:t>R</a:t>
            </a:r>
            <a:r>
              <a:rPr lang="fa-IR" b="0" dirty="0"/>
              <a:t> در دسترس قرار خواهد گرفت.</a:t>
            </a:r>
            <a:endParaRPr lang="en-US" b="0" dirty="0"/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7C6E8-38D1-4B10-A7CD-2019BA1FD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B88208-0E4A-4462-8B10-D6F8D23F4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95" y="2391802"/>
            <a:ext cx="4885703" cy="272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4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0257C-F257-44FB-942D-283E593E1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3.1 محیط </a:t>
            </a:r>
            <a:r>
              <a:rPr lang="en-US" dirty="0"/>
              <a:t>R</a:t>
            </a:r>
            <a:r>
              <a:rPr lang="fa-IR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AC548-99D1-4A2A-95F0-697D5B7C1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a-IR" b="0" dirty="0" err="1"/>
              <a:t>پنجره‌ی</a:t>
            </a:r>
            <a:r>
              <a:rPr lang="fa-IR" b="0" dirty="0"/>
              <a:t> اصلی رابط </a:t>
            </a:r>
            <a:r>
              <a:rPr lang="fa-IR" b="0" dirty="0" err="1"/>
              <a:t>گرافیکی</a:t>
            </a:r>
            <a:r>
              <a:rPr lang="fa-IR" b="0" dirty="0"/>
              <a:t> </a:t>
            </a:r>
            <a:r>
              <a:rPr lang="en-US" b="0" dirty="0"/>
              <a:t>R</a:t>
            </a:r>
            <a:r>
              <a:rPr lang="fa-IR" b="0" dirty="0"/>
              <a:t> از تعدادی منو، تعدادی </a:t>
            </a:r>
            <a:r>
              <a:rPr lang="fa-IR" b="0" dirty="0" err="1"/>
              <a:t>میان‌بُر</a:t>
            </a:r>
            <a:r>
              <a:rPr lang="fa-IR" b="0" dirty="0"/>
              <a:t> در نوار ابزارها و یک پنجره با عنوان </a:t>
            </a:r>
            <a:r>
              <a:rPr lang="en-US" b="0" dirty="0"/>
              <a:t>R Console</a:t>
            </a:r>
            <a:r>
              <a:rPr lang="fa-IR" b="0" dirty="0"/>
              <a:t> تشکیل </a:t>
            </a:r>
            <a:r>
              <a:rPr lang="fa-IR" b="0" dirty="0" err="1"/>
              <a:t>شده‌است</a:t>
            </a:r>
            <a:r>
              <a:rPr lang="fa-IR" b="0" dirty="0"/>
              <a:t>. </a:t>
            </a:r>
            <a:r>
              <a:rPr lang="fa-IR" b="0" dirty="0" err="1"/>
              <a:t>منوهای</a:t>
            </a:r>
            <a:r>
              <a:rPr lang="fa-IR" b="0" dirty="0"/>
              <a:t> </a:t>
            </a:r>
            <a:r>
              <a:rPr lang="en-US" b="0" dirty="0"/>
              <a:t>File , Edit , View , Windows , Help</a:t>
            </a:r>
            <a:r>
              <a:rPr lang="fa-IR" b="0" dirty="0"/>
              <a:t> کارکردی همانند </a:t>
            </a:r>
            <a:r>
              <a:rPr lang="fa-IR" b="0" dirty="0" err="1"/>
              <a:t>بیش‌تر</a:t>
            </a:r>
            <a:r>
              <a:rPr lang="fa-IR" b="0" dirty="0"/>
              <a:t> </a:t>
            </a:r>
            <a:r>
              <a:rPr lang="fa-IR" b="0" dirty="0" err="1"/>
              <a:t>نرم‌افزار‌های</a:t>
            </a:r>
            <a:r>
              <a:rPr lang="fa-IR" b="0" dirty="0"/>
              <a:t> تحت سیستم عامل ویندوز دارند و </a:t>
            </a:r>
            <a:r>
              <a:rPr lang="fa-IR" b="0" dirty="0" err="1"/>
              <a:t>منوهای</a:t>
            </a:r>
            <a:r>
              <a:rPr lang="fa-IR" b="0" dirty="0"/>
              <a:t> </a:t>
            </a:r>
            <a:r>
              <a:rPr lang="en-US" b="0" dirty="0" err="1"/>
              <a:t>Misc</a:t>
            </a:r>
            <a:r>
              <a:rPr lang="en-US" b="0" dirty="0"/>
              <a:t> , Packages</a:t>
            </a:r>
            <a:r>
              <a:rPr lang="fa-IR" b="0" dirty="0"/>
              <a:t> به </a:t>
            </a:r>
            <a:r>
              <a:rPr lang="en-US" b="0" dirty="0"/>
              <a:t>R</a:t>
            </a:r>
            <a:r>
              <a:rPr lang="fa-IR" b="0" dirty="0"/>
              <a:t> و </a:t>
            </a:r>
            <a:r>
              <a:rPr lang="fa-IR" b="0" dirty="0" err="1"/>
              <a:t>بسته‌های</a:t>
            </a:r>
            <a:r>
              <a:rPr lang="fa-IR" b="0" dirty="0"/>
              <a:t> </a:t>
            </a:r>
            <a:r>
              <a:rPr lang="fa-IR" b="0" dirty="0" err="1"/>
              <a:t>نرم‌افزاری</a:t>
            </a:r>
            <a:r>
              <a:rPr lang="fa-IR" b="0" dirty="0"/>
              <a:t> </a:t>
            </a:r>
            <a:r>
              <a:rPr lang="fa-IR" b="0" dirty="0" err="1"/>
              <a:t>می‌پردازند</a:t>
            </a:r>
            <a:r>
              <a:rPr lang="fa-IR" b="0" dirty="0"/>
              <a:t> که به </a:t>
            </a:r>
            <a:r>
              <a:rPr lang="en-US" b="0" dirty="0"/>
              <a:t>R </a:t>
            </a:r>
            <a:r>
              <a:rPr lang="fa-IR" b="0" dirty="0"/>
              <a:t> افزوده </a:t>
            </a:r>
            <a:r>
              <a:rPr lang="fa-IR" b="0" dirty="0" err="1"/>
              <a:t>می‌شوند</a:t>
            </a:r>
            <a:r>
              <a:rPr lang="fa-IR" b="0" dirty="0"/>
              <a:t>. </a:t>
            </a:r>
            <a:r>
              <a:rPr lang="fa-IR" b="0" dirty="0" err="1"/>
              <a:t>آیکون‌های</a:t>
            </a:r>
            <a:r>
              <a:rPr lang="fa-IR" b="0" dirty="0"/>
              <a:t> موجود در نوار ابزارها نیز </a:t>
            </a:r>
            <a:r>
              <a:rPr lang="fa-IR" b="0" dirty="0" err="1"/>
              <a:t>میان‌بُرهایی</a:t>
            </a:r>
            <a:r>
              <a:rPr lang="fa-IR" b="0" dirty="0"/>
              <a:t> برای برخی از </a:t>
            </a:r>
            <a:r>
              <a:rPr lang="fa-IR" b="0" dirty="0" err="1"/>
              <a:t>گزینه‌های</a:t>
            </a:r>
            <a:r>
              <a:rPr lang="fa-IR" b="0" dirty="0"/>
              <a:t> داخل </a:t>
            </a:r>
            <a:r>
              <a:rPr lang="fa-IR" b="0" dirty="0" err="1"/>
              <a:t>منوها</a:t>
            </a:r>
            <a:r>
              <a:rPr lang="fa-IR" b="0" dirty="0"/>
              <a:t> هستند.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D16EE-7E8A-4D4B-B0D4-23B26AA6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0257C-F257-44FB-942D-283E593E1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3.1 محیط </a:t>
            </a:r>
            <a:r>
              <a:rPr lang="en-US" dirty="0"/>
              <a:t>R</a:t>
            </a:r>
            <a:r>
              <a:rPr lang="fa-IR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AC548-99D1-4A2A-95F0-697D5B7C1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a-IR" b="0" dirty="0"/>
              <a:t>اصلی ترین بحش در محیط </a:t>
            </a:r>
            <a:r>
              <a:rPr lang="en-US" b="0" dirty="0"/>
              <a:t>R</a:t>
            </a:r>
            <a:r>
              <a:rPr lang="fa-IR" b="0" dirty="0"/>
              <a:t> </a:t>
            </a:r>
            <a:r>
              <a:rPr lang="fa-IR" b="0" dirty="0" err="1"/>
              <a:t>پنجره‌های</a:t>
            </a:r>
            <a:r>
              <a:rPr lang="fa-IR" b="0" dirty="0"/>
              <a:t> </a:t>
            </a:r>
            <a:r>
              <a:rPr lang="en-US" b="0" dirty="0"/>
              <a:t>R Console</a:t>
            </a:r>
            <a:r>
              <a:rPr lang="fa-IR" b="0" dirty="0"/>
              <a:t> است که رابط بین کاربر و </a:t>
            </a:r>
            <a:r>
              <a:rPr lang="en-US" b="0" dirty="0"/>
              <a:t>R</a:t>
            </a:r>
            <a:r>
              <a:rPr lang="fa-IR" b="0" dirty="0"/>
              <a:t> خواهد بود. در این پنجره یک خط فرمان ( </a:t>
            </a:r>
            <a:r>
              <a:rPr lang="fa-IR" b="0" dirty="0" err="1"/>
              <a:t>باعلامت</a:t>
            </a:r>
            <a:r>
              <a:rPr lang="fa-IR" b="0" dirty="0"/>
              <a:t> &lt; ) وجود دارد که </a:t>
            </a:r>
            <a:r>
              <a:rPr lang="fa-IR" b="0" dirty="0" err="1"/>
              <a:t>مکان‌نمای</a:t>
            </a:r>
            <a:r>
              <a:rPr lang="fa-IR" b="0" dirty="0"/>
              <a:t> جلوی آن </a:t>
            </a:r>
            <a:r>
              <a:rPr lang="fa-IR" b="0" dirty="0" err="1"/>
              <a:t>آماده‌ی</a:t>
            </a:r>
            <a:r>
              <a:rPr lang="fa-IR" b="0" dirty="0"/>
              <a:t> دریافت دستورها از کاربر است.</a:t>
            </a:r>
          </a:p>
          <a:p>
            <a:pPr marL="0" indent="0" algn="l">
              <a:buNone/>
            </a:pPr>
            <a:r>
              <a:rPr lang="fa-IR" b="0" dirty="0">
                <a:highlight>
                  <a:srgbClr val="C0C0C0"/>
                </a:highlight>
              </a:rPr>
              <a:t>                                                                                       &lt;</a:t>
            </a:r>
          </a:p>
          <a:p>
            <a:pPr marL="0" indent="0">
              <a:buNone/>
            </a:pPr>
            <a:r>
              <a:rPr lang="en-US" b="0" dirty="0"/>
              <a:t> </a:t>
            </a:r>
            <a:r>
              <a:rPr lang="fa-IR" b="0" dirty="0"/>
              <a:t>برخلاف </a:t>
            </a:r>
            <a:r>
              <a:rPr lang="fa-IR" b="0" dirty="0" err="1"/>
              <a:t>نرم‌افزارهایی</a:t>
            </a:r>
            <a:r>
              <a:rPr lang="fa-IR" b="0" dirty="0"/>
              <a:t> مانند </a:t>
            </a:r>
            <a:r>
              <a:rPr lang="en-US" b="0" dirty="0"/>
              <a:t>SPSS , Minitab </a:t>
            </a:r>
            <a:r>
              <a:rPr lang="fa-IR" b="0" dirty="0"/>
              <a:t> که تعامل کاربر و </a:t>
            </a:r>
            <a:r>
              <a:rPr lang="fa-IR" b="0" dirty="0" err="1"/>
              <a:t>نرم‌افزار</a:t>
            </a:r>
            <a:r>
              <a:rPr lang="fa-IR" b="0" dirty="0"/>
              <a:t> با کلیک کردن بر روی </a:t>
            </a:r>
            <a:r>
              <a:rPr lang="fa-IR" b="0" dirty="0" err="1"/>
              <a:t>منوهای</a:t>
            </a:r>
            <a:r>
              <a:rPr lang="fa-IR" b="0" dirty="0"/>
              <a:t> از پیش تعیین شده است، ارتباط کاربر با </a:t>
            </a:r>
            <a:r>
              <a:rPr lang="en-US" b="0" dirty="0"/>
              <a:t>R</a:t>
            </a:r>
            <a:r>
              <a:rPr lang="fa-IR" b="0" dirty="0"/>
              <a:t>، به کمک این خط فرمان امکان پذیر است. </a:t>
            </a:r>
            <a:r>
              <a:rPr lang="fa-IR" b="0" dirty="0" err="1"/>
              <a:t>همه‌ی</a:t>
            </a:r>
            <a:r>
              <a:rPr lang="fa-IR" b="0" dirty="0"/>
              <a:t> کارها از جمله ورودی و ویرایش </a:t>
            </a:r>
            <a:r>
              <a:rPr lang="fa-IR" b="0" dirty="0" err="1"/>
              <a:t>داده‌ها</a:t>
            </a:r>
            <a:r>
              <a:rPr lang="fa-IR" b="0" dirty="0"/>
              <a:t> تا انجام انواع </a:t>
            </a:r>
            <a:r>
              <a:rPr lang="fa-IR" b="0" dirty="0" err="1"/>
              <a:t>تحلیل‌های</a:t>
            </a:r>
            <a:r>
              <a:rPr lang="fa-IR" b="0" dirty="0"/>
              <a:t> آماری، با وارد کردن دستور مناسب توسط کاربر و اجرای دستور، توسط </a:t>
            </a:r>
            <a:r>
              <a:rPr lang="en-US" b="0" dirty="0"/>
              <a:t>R</a:t>
            </a:r>
            <a:r>
              <a:rPr lang="fa-IR" b="0" dirty="0"/>
              <a:t> صورت </a:t>
            </a:r>
            <a:r>
              <a:rPr lang="fa-IR" b="0" dirty="0" err="1"/>
              <a:t>می‌گیرد</a:t>
            </a:r>
            <a:r>
              <a:rPr lang="fa-IR" b="0" dirty="0"/>
              <a:t>.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D16EE-7E8A-4D4B-B0D4-23B26AA6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67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0257C-F257-44FB-942D-283E593E1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3.1 محیط </a:t>
            </a:r>
            <a:r>
              <a:rPr lang="en-US" dirty="0"/>
              <a:t>R</a:t>
            </a:r>
            <a:r>
              <a:rPr lang="fa-IR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AC548-99D1-4A2A-95F0-697D5B7C1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a-IR" b="0" dirty="0"/>
              <a:t>کاربر با تایپ دستورها در خط فرمان و فشردن کلید </a:t>
            </a:r>
            <a:r>
              <a:rPr lang="en-US" b="0" dirty="0"/>
              <a:t>Enter</a:t>
            </a:r>
            <a:r>
              <a:rPr lang="fa-IR" b="0" dirty="0"/>
              <a:t> روی </a:t>
            </a:r>
            <a:r>
              <a:rPr lang="fa-IR" b="0" dirty="0" err="1"/>
              <a:t>صفحه‌ی</a:t>
            </a:r>
            <a:r>
              <a:rPr lang="fa-IR" b="0" dirty="0"/>
              <a:t> کلید اجرای محاسبات مورد نظر خود را از </a:t>
            </a:r>
            <a:r>
              <a:rPr lang="en-US" b="0" dirty="0"/>
              <a:t>R</a:t>
            </a:r>
            <a:r>
              <a:rPr lang="fa-IR" b="0" dirty="0"/>
              <a:t> درخواست </a:t>
            </a:r>
            <a:r>
              <a:rPr lang="fa-IR" b="0" dirty="0" err="1"/>
              <a:t>می‌کند</a:t>
            </a:r>
            <a:r>
              <a:rPr lang="fa-IR" b="0" dirty="0"/>
              <a:t>.</a:t>
            </a:r>
            <a:r>
              <a:rPr lang="en-US" b="0" dirty="0"/>
              <a:t> </a:t>
            </a:r>
            <a:r>
              <a:rPr lang="fa-IR" b="0" dirty="0"/>
              <a:t>در صورتی که دستورها به درستی نوشته شوند، </a:t>
            </a:r>
            <a:r>
              <a:rPr lang="en-US" b="0" dirty="0"/>
              <a:t>R</a:t>
            </a:r>
            <a:r>
              <a:rPr lang="fa-IR" b="0" dirty="0"/>
              <a:t> این دستورها را اجرا </a:t>
            </a:r>
            <a:r>
              <a:rPr lang="fa-IR" b="0" dirty="0" err="1"/>
              <a:t>می‎کند</a:t>
            </a:r>
            <a:r>
              <a:rPr lang="fa-IR" b="0" dirty="0"/>
              <a:t> که ممکن است به چاپ خروجی در همین پنجره، رسم نمودار در </a:t>
            </a:r>
            <a:r>
              <a:rPr lang="fa-IR" b="0" dirty="0" err="1"/>
              <a:t>پنجره‌ی</a:t>
            </a:r>
            <a:r>
              <a:rPr lang="fa-IR" b="0" dirty="0"/>
              <a:t> </a:t>
            </a:r>
            <a:r>
              <a:rPr lang="fa-IR" b="0" dirty="0" err="1"/>
              <a:t>گرافیکی</a:t>
            </a:r>
            <a:r>
              <a:rPr lang="fa-IR" b="0" dirty="0"/>
              <a:t> و یا </a:t>
            </a:r>
            <a:r>
              <a:rPr lang="fa-IR" b="0" dirty="0" err="1"/>
              <a:t>موردهای</a:t>
            </a:r>
            <a:r>
              <a:rPr lang="fa-IR" b="0" dirty="0"/>
              <a:t> دگر بیانجامد. در </a:t>
            </a:r>
            <a:r>
              <a:rPr lang="fa-IR" b="0" dirty="0" err="1"/>
              <a:t>مواردی</a:t>
            </a:r>
            <a:r>
              <a:rPr lang="fa-IR" b="0" dirty="0"/>
              <a:t> هم مانند ذخیره‌ کردن یک ساختار </a:t>
            </a:r>
            <a:r>
              <a:rPr lang="fa-IR" b="0" dirty="0" err="1"/>
              <a:t>داده‌ای</a:t>
            </a:r>
            <a:r>
              <a:rPr lang="fa-IR" b="0" dirty="0"/>
              <a:t> در یک </a:t>
            </a:r>
            <a:r>
              <a:rPr lang="fa-IR" b="0" dirty="0" err="1"/>
              <a:t>شیء</a:t>
            </a:r>
            <a:r>
              <a:rPr lang="fa-IR" b="0" dirty="0"/>
              <a:t> بعد از اجرای دستور، </a:t>
            </a:r>
            <a:r>
              <a:rPr lang="fa-IR" b="0" dirty="0" err="1"/>
              <a:t>مکان‌نما</a:t>
            </a:r>
            <a:r>
              <a:rPr lang="fa-IR" b="0" dirty="0"/>
              <a:t> به خط بعد منتقل </a:t>
            </a:r>
            <a:r>
              <a:rPr lang="fa-IR" b="0" dirty="0" err="1"/>
              <a:t>می‌شود</a:t>
            </a:r>
            <a:r>
              <a:rPr lang="fa-IR" b="0" dirty="0"/>
              <a:t> و هیچ پیامی مبنی بر خطا یا خروجی </a:t>
            </a:r>
            <a:r>
              <a:rPr lang="fa-IR" b="0" dirty="0" err="1"/>
              <a:t>به‌دست</a:t>
            </a:r>
            <a:r>
              <a:rPr lang="fa-IR" b="0" dirty="0"/>
              <a:t> آمده از دستور دیده </a:t>
            </a:r>
            <a:r>
              <a:rPr lang="fa-IR" b="0" dirty="0" err="1"/>
              <a:t>نمی‌شود</a:t>
            </a:r>
            <a:r>
              <a:rPr lang="fa-IR" b="0" dirty="0"/>
              <a:t>.</a:t>
            </a:r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D16EE-7E8A-4D4B-B0D4-23B26AA6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61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/>
              <a:t>صفحات: 1 - 20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ارائه دهنده:</a:t>
            </a:r>
          </a:p>
          <a:p>
            <a:endParaRPr lang="fa-IR" dirty="0"/>
          </a:p>
          <a:p>
            <a:r>
              <a:rPr lang="fa-IR" dirty="0"/>
              <a:t>محراب عتیقی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0257C-F257-44FB-942D-283E593E1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3.1 محیط </a:t>
            </a:r>
            <a:r>
              <a:rPr lang="en-US" dirty="0"/>
              <a:t>R</a:t>
            </a:r>
            <a:r>
              <a:rPr lang="fa-IR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AC548-99D1-4A2A-95F0-697D5B7C1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a-IR" b="0" dirty="0"/>
              <a:t>برای مثال، اگر دستور </a:t>
            </a:r>
            <a:r>
              <a:rPr lang="en-US" b="0" dirty="0" err="1"/>
              <a:t>R.version</a:t>
            </a:r>
            <a:r>
              <a:rPr lang="fa-IR" b="0" dirty="0"/>
              <a:t> را اجرا نماییم، اطلاعاتی درمورد سیستم عامل و نوع معماری کامپیوتر ما و </a:t>
            </a:r>
            <a:r>
              <a:rPr lang="fa-IR" b="0" dirty="0" err="1"/>
              <a:t>نسخه‌ای</a:t>
            </a:r>
            <a:r>
              <a:rPr lang="fa-IR" b="0" dirty="0"/>
              <a:t> از </a:t>
            </a:r>
            <a:r>
              <a:rPr lang="en-US" b="0" dirty="0"/>
              <a:t>R</a:t>
            </a:r>
            <a:r>
              <a:rPr lang="fa-IR" b="0" dirty="0"/>
              <a:t> که بر روی آن نصب است </a:t>
            </a:r>
            <a:r>
              <a:rPr lang="fa-IR" b="0" dirty="0" err="1"/>
              <a:t>به‌عنوان</a:t>
            </a:r>
            <a:r>
              <a:rPr lang="fa-IR" b="0" dirty="0"/>
              <a:t> خروجی چاپ </a:t>
            </a:r>
            <a:r>
              <a:rPr lang="fa-IR" b="0" dirty="0" err="1"/>
              <a:t>می‌کند</a:t>
            </a:r>
            <a:r>
              <a:rPr lang="fa-IR" b="0" dirty="0"/>
              <a:t>.</a:t>
            </a:r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D16EE-7E8A-4D4B-B0D4-23B26AA6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76D9CF-0E57-4114-B657-8E896BDE5800}"/>
              </a:ext>
            </a:extLst>
          </p:cNvPr>
          <p:cNvSpPr/>
          <p:nvPr/>
        </p:nvSpPr>
        <p:spPr>
          <a:xfrm>
            <a:off x="222195" y="2266340"/>
            <a:ext cx="6376867" cy="2586156"/>
          </a:xfrm>
          <a:prstGeom prst="roundRect">
            <a:avLst>
              <a:gd name="adj" fmla="val 5578"/>
            </a:avLst>
          </a:prstGeom>
          <a:solidFill>
            <a:schemeClr val="bg1"/>
          </a:solidFill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R.version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Monospace" panose="02000603000000000000" pitchFamily="2" charset="2"/>
              <a:cs typeface="Monospace" panose="02000603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               _          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platform       x86_64-w64-mingw32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arch           x86_64     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os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             mingw32    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system         x86_64, mingw32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status                    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major          4          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minor          1.1        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year           2021       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month          08         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day            10         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svn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 rev        80725      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language       R          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version.string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 R version 4.1.1 (2021-08-10)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nickname       Kick Things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Monospace" panose="02000603000000000000" pitchFamily="2" charset="2"/>
              <a:cs typeface="Monospace" panose="02000603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7904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4B67F-1711-4105-8899-352E7F9CC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3.1 محیط </a:t>
            </a:r>
            <a:r>
              <a:rPr lang="en-US" dirty="0"/>
              <a:t>R</a:t>
            </a:r>
            <a:r>
              <a:rPr lang="fa-IR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86891-FA6F-44BD-9C5F-3BB6E8013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a-IR" sz="1800" b="0" dirty="0"/>
              <a:t>نکاتی که در زیر </a:t>
            </a:r>
            <a:r>
              <a:rPr lang="fa-IR" sz="1800" b="0" dirty="0" err="1"/>
              <a:t>بصورت</a:t>
            </a:r>
            <a:r>
              <a:rPr lang="fa-IR" sz="1800" b="0" dirty="0"/>
              <a:t> یک جدول </a:t>
            </a:r>
            <a:r>
              <a:rPr lang="fa-IR" sz="1800" b="0" dirty="0" err="1"/>
              <a:t>آمده‌است</a:t>
            </a:r>
            <a:r>
              <a:rPr lang="fa-IR" sz="1800" b="0" dirty="0"/>
              <a:t> از مباحث </a:t>
            </a:r>
            <a:r>
              <a:rPr lang="fa-IR" sz="1800" b="0" dirty="0" err="1"/>
              <a:t>پایه‌ای</a:t>
            </a:r>
            <a:r>
              <a:rPr lang="fa-IR" sz="1800" b="0" dirty="0"/>
              <a:t> و مقدماتی </a:t>
            </a:r>
            <a:r>
              <a:rPr lang="en-US" sz="1800" b="0" dirty="0"/>
              <a:t>R</a:t>
            </a:r>
            <a:r>
              <a:rPr lang="fa-IR" sz="1800" b="0" dirty="0"/>
              <a:t> </a:t>
            </a:r>
            <a:r>
              <a:rPr lang="fa-IR" sz="1800" b="0" dirty="0" err="1"/>
              <a:t>می‌باشند</a:t>
            </a:r>
            <a:r>
              <a:rPr lang="fa-IR" sz="1800" b="0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BAA0B-4099-4993-A1E7-1523976F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003862D-D2CB-420A-A222-DCD9D01E4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879999"/>
              </p:ext>
            </p:extLst>
          </p:nvPr>
        </p:nvGraphicFramePr>
        <p:xfrm>
          <a:off x="-1" y="1350111"/>
          <a:ext cx="5719575" cy="364373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35508">
                  <a:extLst>
                    <a:ext uri="{9D8B030D-6E8A-4147-A177-3AD203B41FA5}">
                      <a16:colId xmlns:a16="http://schemas.microsoft.com/office/drawing/2014/main" val="646632252"/>
                    </a:ext>
                  </a:extLst>
                </a:gridCol>
                <a:gridCol w="1482852">
                  <a:extLst>
                    <a:ext uri="{9D8B030D-6E8A-4147-A177-3AD203B41FA5}">
                      <a16:colId xmlns:a16="http://schemas.microsoft.com/office/drawing/2014/main" val="3171223615"/>
                    </a:ext>
                  </a:extLst>
                </a:gridCol>
                <a:gridCol w="2542033">
                  <a:extLst>
                    <a:ext uri="{9D8B030D-6E8A-4147-A177-3AD203B41FA5}">
                      <a16:colId xmlns:a16="http://schemas.microsoft.com/office/drawing/2014/main" val="3480875762"/>
                    </a:ext>
                  </a:extLst>
                </a:gridCol>
                <a:gridCol w="1059182">
                  <a:extLst>
                    <a:ext uri="{9D8B030D-6E8A-4147-A177-3AD203B41FA5}">
                      <a16:colId xmlns:a16="http://schemas.microsoft.com/office/drawing/2014/main" val="3931278959"/>
                    </a:ext>
                  </a:extLst>
                </a:gridCol>
              </a:tblGrid>
              <a:tr h="324034">
                <a:tc>
                  <a:txBody>
                    <a:bodyPr/>
                    <a:lstStyle/>
                    <a:p>
                      <a:pPr algn="l"/>
                      <a:r>
                        <a:rPr lang="fa-IR" sz="900" dirty="0">
                          <a:cs typeface="B Lotus" panose="00000400000000000000" pitchFamily="2" charset="-78"/>
                        </a:rPr>
                        <a:t>ردیف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900" dirty="0">
                          <a:cs typeface="B Lotus" panose="00000400000000000000" pitchFamily="2" charset="-78"/>
                        </a:rPr>
                        <a:t>مثال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900" dirty="0">
                          <a:cs typeface="B Lotus" panose="00000400000000000000" pitchFamily="2" charset="-78"/>
                        </a:rPr>
                        <a:t>شرح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900" dirty="0">
                          <a:cs typeface="B Lotus" panose="00000400000000000000" pitchFamily="2" charset="-78"/>
                        </a:rPr>
                        <a:t>تابع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492082"/>
                  </a:ext>
                </a:extLst>
              </a:tr>
              <a:tr h="324034">
                <a:tc>
                  <a:txBody>
                    <a:bodyPr/>
                    <a:lstStyle/>
                    <a:p>
                      <a:pPr algn="l"/>
                      <a:r>
                        <a:rPr lang="fa-IR" sz="900" dirty="0">
                          <a:cs typeface="B Lotus" panose="00000400000000000000" pitchFamily="2" charset="-78"/>
                        </a:rPr>
                        <a:t>1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cs typeface="B Lotus" panose="00000400000000000000" pitchFamily="2" charset="-78"/>
                        </a:rPr>
                        <a:t>ls()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900" dirty="0">
                          <a:cs typeface="B Lotus" panose="00000400000000000000" pitchFamily="2" charset="-78"/>
                        </a:rPr>
                        <a:t>فهرست نام </a:t>
                      </a:r>
                      <a:r>
                        <a:rPr lang="fa-IR" sz="900" dirty="0" err="1">
                          <a:cs typeface="B Lotus" panose="00000400000000000000" pitchFamily="2" charset="-78"/>
                        </a:rPr>
                        <a:t>شیء</a:t>
                      </a:r>
                      <a:r>
                        <a:rPr lang="fa-IR" sz="900" dirty="0">
                          <a:cs typeface="B Lotus" panose="00000400000000000000" pitchFamily="2" charset="-78"/>
                        </a:rPr>
                        <a:t> ‌های ایجاد شده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cs typeface="B Lotus" panose="00000400000000000000" pitchFamily="2" charset="-78"/>
                        </a:rPr>
                        <a:t>Ls</a:t>
                      </a:r>
                      <a:endParaRPr lang="fa-IR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098838"/>
                  </a:ext>
                </a:extLst>
              </a:tr>
              <a:tr h="324034">
                <a:tc>
                  <a:txBody>
                    <a:bodyPr/>
                    <a:lstStyle/>
                    <a:p>
                      <a:pPr algn="l"/>
                      <a:r>
                        <a:rPr lang="fa-IR" sz="900" dirty="0">
                          <a:cs typeface="B Lotus" panose="00000400000000000000" pitchFamily="2" charset="-78"/>
                        </a:rPr>
                        <a:t>2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cs typeface="B Lotus" panose="00000400000000000000" pitchFamily="2" charset="-78"/>
                        </a:rPr>
                        <a:t>objects()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900" dirty="0">
                          <a:cs typeface="B Lotus" panose="00000400000000000000" pitchFamily="2" charset="-78"/>
                        </a:rPr>
                        <a:t>فهرست نام </a:t>
                      </a:r>
                      <a:r>
                        <a:rPr lang="fa-IR" sz="900" dirty="0" err="1">
                          <a:cs typeface="B Lotus" panose="00000400000000000000" pitchFamily="2" charset="-78"/>
                        </a:rPr>
                        <a:t>شیء‌های</a:t>
                      </a:r>
                      <a:r>
                        <a:rPr lang="fa-IR" sz="900" dirty="0">
                          <a:cs typeface="B Lotus" panose="00000400000000000000" pitchFamily="2" charset="-78"/>
                        </a:rPr>
                        <a:t> ایجاد شده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cs typeface="B Lotus" panose="00000400000000000000" pitchFamily="2" charset="-78"/>
                        </a:rPr>
                        <a:t>Objects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194802"/>
                  </a:ext>
                </a:extLst>
              </a:tr>
              <a:tr h="324034">
                <a:tc>
                  <a:txBody>
                    <a:bodyPr/>
                    <a:lstStyle/>
                    <a:p>
                      <a:pPr algn="l"/>
                      <a:r>
                        <a:rPr lang="fa-IR" sz="900" dirty="0">
                          <a:cs typeface="B Lotus" panose="00000400000000000000" pitchFamily="2" charset="-78"/>
                        </a:rPr>
                        <a:t>3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cs typeface="B Lotus" panose="00000400000000000000" pitchFamily="2" charset="-78"/>
                        </a:rPr>
                        <a:t>data()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900" dirty="0">
                          <a:cs typeface="B Lotus" panose="00000400000000000000" pitchFamily="2" charset="-78"/>
                        </a:rPr>
                        <a:t>فهرست </a:t>
                      </a:r>
                      <a:r>
                        <a:rPr lang="fa-IR" sz="900" dirty="0" err="1">
                          <a:cs typeface="B Lotus" panose="00000400000000000000" pitchFamily="2" charset="-78"/>
                        </a:rPr>
                        <a:t>داده‌ها</a:t>
                      </a:r>
                      <a:r>
                        <a:rPr lang="fa-IR" sz="900" dirty="0">
                          <a:cs typeface="B Lotus" panose="00000400000000000000" pitchFamily="2" charset="-78"/>
                        </a:rPr>
                        <a:t> موجود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cs typeface="B Lotus" panose="00000400000000000000" pitchFamily="2" charset="-78"/>
                        </a:rPr>
                        <a:t>Data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42993"/>
                  </a:ext>
                </a:extLst>
              </a:tr>
              <a:tr h="324034">
                <a:tc>
                  <a:txBody>
                    <a:bodyPr/>
                    <a:lstStyle/>
                    <a:p>
                      <a:pPr algn="l"/>
                      <a:r>
                        <a:rPr lang="fa-IR" sz="900" dirty="0">
                          <a:cs typeface="B Lotus" panose="00000400000000000000" pitchFamily="2" charset="-78"/>
                        </a:rPr>
                        <a:t>4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cs typeface="B Lotus" panose="00000400000000000000" pitchFamily="2" charset="-78"/>
                        </a:rPr>
                        <a:t>rm()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900" dirty="0">
                          <a:cs typeface="B Lotus" panose="00000400000000000000" pitchFamily="2" charset="-78"/>
                        </a:rPr>
                        <a:t>حذف یک </a:t>
                      </a:r>
                      <a:r>
                        <a:rPr lang="fa-IR" sz="900" dirty="0" err="1">
                          <a:cs typeface="B Lotus" panose="00000400000000000000" pitchFamily="2" charset="-78"/>
                        </a:rPr>
                        <a:t>شیء</a:t>
                      </a:r>
                      <a:r>
                        <a:rPr lang="fa-IR" sz="900" dirty="0">
                          <a:cs typeface="B Lotus" panose="00000400000000000000" pitchFamily="2" charset="-78"/>
                        </a:rPr>
                        <a:t> مانند </a:t>
                      </a:r>
                      <a:r>
                        <a:rPr lang="en-US" sz="900" dirty="0">
                          <a:cs typeface="B Lotus" panose="00000400000000000000" pitchFamily="2" charset="-78"/>
                        </a:rPr>
                        <a:t>x</a:t>
                      </a:r>
                      <a:r>
                        <a:rPr lang="fa-IR" sz="900" dirty="0">
                          <a:cs typeface="B Lotus" panose="00000400000000000000" pitchFamily="2" charset="-78"/>
                        </a:rPr>
                        <a:t> 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cs typeface="B Lotus" panose="00000400000000000000" pitchFamily="2" charset="-78"/>
                        </a:rPr>
                        <a:t>rm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556655"/>
                  </a:ext>
                </a:extLst>
              </a:tr>
              <a:tr h="522014">
                <a:tc>
                  <a:txBody>
                    <a:bodyPr/>
                    <a:lstStyle/>
                    <a:p>
                      <a:pPr algn="l"/>
                      <a:r>
                        <a:rPr lang="fa-IR" sz="900" dirty="0">
                          <a:cs typeface="B Lotus" panose="00000400000000000000" pitchFamily="2" charset="-78"/>
                        </a:rPr>
                        <a:t>5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cs typeface="B Lotus" panose="00000400000000000000" pitchFamily="2" charset="-78"/>
                        </a:rPr>
                        <a:t>save(x , y , file = “</a:t>
                      </a:r>
                      <a:r>
                        <a:rPr lang="en-US" sz="900" dirty="0" err="1">
                          <a:cs typeface="B Lotus" panose="00000400000000000000" pitchFamily="2" charset="-78"/>
                        </a:rPr>
                        <a:t>my.Rda</a:t>
                      </a:r>
                      <a:r>
                        <a:rPr lang="en-US" sz="900" dirty="0">
                          <a:cs typeface="B Lotus" panose="00000400000000000000" pitchFamily="2" charset="-78"/>
                        </a:rPr>
                        <a:t>”)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900" dirty="0">
                          <a:cs typeface="B Lotus" panose="00000400000000000000" pitchFamily="2" charset="-78"/>
                        </a:rPr>
                        <a:t>ذخیره کردن </a:t>
                      </a:r>
                      <a:r>
                        <a:rPr lang="fa-IR" sz="900" dirty="0" err="1">
                          <a:cs typeface="B Lotus" panose="00000400000000000000" pitchFamily="2" charset="-78"/>
                        </a:rPr>
                        <a:t>شیءها</a:t>
                      </a:r>
                      <a:r>
                        <a:rPr lang="fa-IR" sz="900" dirty="0">
                          <a:cs typeface="B Lotus" panose="00000400000000000000" pitchFamily="2" charset="-78"/>
                        </a:rPr>
                        <a:t> در یک فایل 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cs typeface="B Lotus" panose="00000400000000000000" pitchFamily="2" charset="-78"/>
                        </a:rPr>
                        <a:t>save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778459"/>
                  </a:ext>
                </a:extLst>
              </a:tr>
              <a:tr h="324034">
                <a:tc>
                  <a:txBody>
                    <a:bodyPr/>
                    <a:lstStyle/>
                    <a:p>
                      <a:pPr algn="l"/>
                      <a:r>
                        <a:rPr lang="fa-IR" sz="900" dirty="0">
                          <a:cs typeface="B Lotus" panose="00000400000000000000" pitchFamily="2" charset="-78"/>
                        </a:rPr>
                        <a:t>6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cs typeface="B Lotus" panose="00000400000000000000" pitchFamily="2" charset="-78"/>
                        </a:rPr>
                        <a:t>print(x)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900" dirty="0">
                          <a:cs typeface="B Lotus" panose="00000400000000000000" pitchFamily="2" charset="-78"/>
                        </a:rPr>
                        <a:t>چاپ یک </a:t>
                      </a:r>
                      <a:r>
                        <a:rPr lang="fa-IR" sz="900" dirty="0" err="1">
                          <a:cs typeface="B Lotus" panose="00000400000000000000" pitchFamily="2" charset="-78"/>
                        </a:rPr>
                        <a:t>شیء</a:t>
                      </a:r>
                      <a:r>
                        <a:rPr lang="fa-IR" sz="900" dirty="0">
                          <a:cs typeface="B Lotus" panose="00000400000000000000" pitchFamily="2" charset="-78"/>
                        </a:rPr>
                        <a:t> مانند </a:t>
                      </a:r>
                      <a:r>
                        <a:rPr lang="en-US" sz="900" dirty="0">
                          <a:cs typeface="B Lotus" panose="00000400000000000000" pitchFamily="2" charset="-78"/>
                        </a:rPr>
                        <a:t>x</a:t>
                      </a:r>
                      <a:r>
                        <a:rPr lang="fa-IR" sz="900" dirty="0">
                          <a:cs typeface="B Lotus" panose="00000400000000000000" pitchFamily="2" charset="-78"/>
                        </a:rPr>
                        <a:t> 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cs typeface="B Lotus" panose="00000400000000000000" pitchFamily="2" charset="-78"/>
                        </a:rPr>
                        <a:t>print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96121"/>
                  </a:ext>
                </a:extLst>
              </a:tr>
              <a:tr h="392505">
                <a:tc>
                  <a:txBody>
                    <a:bodyPr/>
                    <a:lstStyle/>
                    <a:p>
                      <a:pPr algn="l"/>
                      <a:r>
                        <a:rPr lang="fa-IR" sz="900" dirty="0">
                          <a:cs typeface="B Lotus" panose="00000400000000000000" pitchFamily="2" charset="-78"/>
                        </a:rPr>
                        <a:t>7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cs typeface="B Lotus" panose="00000400000000000000" pitchFamily="2" charset="-78"/>
                        </a:rPr>
                        <a:t>cat(“t = “ , x)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900" dirty="0">
                          <a:cs typeface="B Lotus" panose="00000400000000000000" pitchFamily="2" charset="-78"/>
                        </a:rPr>
                        <a:t>چاپ و پیوست یک </a:t>
                      </a:r>
                      <a:r>
                        <a:rPr lang="fa-IR" sz="900" dirty="0" err="1">
                          <a:cs typeface="B Lotus" panose="00000400000000000000" pitchFamily="2" charset="-78"/>
                        </a:rPr>
                        <a:t>شیء</a:t>
                      </a:r>
                      <a:r>
                        <a:rPr lang="fa-IR" sz="900" dirty="0">
                          <a:cs typeface="B Lotus" panose="00000400000000000000" pitchFamily="2" charset="-78"/>
                        </a:rPr>
                        <a:t> در خروجی مانند </a:t>
                      </a:r>
                      <a:r>
                        <a:rPr lang="fa-IR" sz="900" dirty="0" err="1">
                          <a:cs typeface="B Lotus" panose="00000400000000000000" pitchFamily="2" charset="-78"/>
                        </a:rPr>
                        <a:t>کارکترهای</a:t>
                      </a:r>
                      <a:r>
                        <a:rPr lang="fa-IR" sz="900" dirty="0">
                          <a:cs typeface="B Lotus" panose="00000400000000000000" pitchFamily="2" charset="-78"/>
                        </a:rPr>
                        <a:t> = </a:t>
                      </a:r>
                      <a:r>
                        <a:rPr lang="en-US" sz="900" dirty="0">
                          <a:cs typeface="B Lotus" panose="00000400000000000000" pitchFamily="2" charset="-78"/>
                        </a:rPr>
                        <a:t>t</a:t>
                      </a:r>
                      <a:r>
                        <a:rPr lang="fa-IR" sz="900" dirty="0">
                          <a:cs typeface="B Lotus" panose="00000400000000000000" pitchFamily="2" charset="-78"/>
                        </a:rPr>
                        <a:t>  </a:t>
                      </a:r>
                      <a:r>
                        <a:rPr lang="fa-IR" sz="900" dirty="0" err="1">
                          <a:cs typeface="B Lotus" panose="00000400000000000000" pitchFamily="2" charset="-78"/>
                        </a:rPr>
                        <a:t>ومقدار</a:t>
                      </a:r>
                      <a:r>
                        <a:rPr lang="fa-IR" sz="900" dirty="0">
                          <a:cs typeface="B Lotus" panose="00000400000000000000" pitchFamily="2" charset="-78"/>
                        </a:rPr>
                        <a:t> </a:t>
                      </a:r>
                      <a:r>
                        <a:rPr lang="en-US" sz="900" dirty="0">
                          <a:cs typeface="B Lotus" panose="00000400000000000000" pitchFamily="2" charset="-78"/>
                        </a:rPr>
                        <a:t>x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cs typeface="B Lotus" panose="00000400000000000000" pitchFamily="2" charset="-78"/>
                        </a:rPr>
                        <a:t>cat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208012"/>
                  </a:ext>
                </a:extLst>
              </a:tr>
              <a:tr h="392505">
                <a:tc>
                  <a:txBody>
                    <a:bodyPr/>
                    <a:lstStyle/>
                    <a:p>
                      <a:pPr algn="l"/>
                      <a:r>
                        <a:rPr lang="fa-IR" sz="900" dirty="0">
                          <a:cs typeface="B Lotus" panose="00000400000000000000" pitchFamily="2" charset="-78"/>
                        </a:rPr>
                        <a:t>8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cs typeface="B Lotus" panose="00000400000000000000" pitchFamily="2" charset="-78"/>
                        </a:rPr>
                        <a:t>help(mean)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900" dirty="0">
                          <a:cs typeface="B Lotus" panose="00000400000000000000" pitchFamily="2" charset="-78"/>
                        </a:rPr>
                        <a:t>نمایش </a:t>
                      </a:r>
                      <a:r>
                        <a:rPr lang="fa-IR" sz="900" dirty="0" err="1">
                          <a:cs typeface="B Lotus" panose="00000400000000000000" pitchFamily="2" charset="-78"/>
                        </a:rPr>
                        <a:t>صفحه‌ی</a:t>
                      </a:r>
                      <a:r>
                        <a:rPr lang="fa-IR" sz="900" dirty="0">
                          <a:cs typeface="B Lotus" panose="00000400000000000000" pitchFamily="2" charset="-78"/>
                        </a:rPr>
                        <a:t> راهنمای مربوط به یک </a:t>
                      </a:r>
                      <a:r>
                        <a:rPr lang="fa-IR" sz="900" dirty="0" err="1">
                          <a:cs typeface="B Lotus" panose="00000400000000000000" pitchFamily="2" charset="-78"/>
                        </a:rPr>
                        <a:t>شیء</a:t>
                      </a:r>
                      <a:r>
                        <a:rPr lang="fa-IR" sz="900" dirty="0">
                          <a:cs typeface="B Lotus" panose="00000400000000000000" pitchFamily="2" charset="-78"/>
                        </a:rPr>
                        <a:t> مانند تابع </a:t>
                      </a:r>
                      <a:r>
                        <a:rPr lang="en-US" sz="900" dirty="0">
                          <a:cs typeface="B Lotus" panose="00000400000000000000" pitchFamily="2" charset="-78"/>
                        </a:rPr>
                        <a:t>mean</a:t>
                      </a:r>
                      <a:r>
                        <a:rPr lang="fa-IR" sz="900" dirty="0">
                          <a:cs typeface="B Lotus" panose="00000400000000000000" pitchFamily="2" charset="-78"/>
                        </a:rPr>
                        <a:t> 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cs typeface="B Lotus" panose="00000400000000000000" pitchFamily="2" charset="-78"/>
                        </a:rPr>
                        <a:t>help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216870"/>
                  </a:ext>
                </a:extLst>
              </a:tr>
              <a:tr h="392505">
                <a:tc>
                  <a:txBody>
                    <a:bodyPr/>
                    <a:lstStyle/>
                    <a:p>
                      <a:pPr algn="l"/>
                      <a:r>
                        <a:rPr lang="fa-IR" sz="900" dirty="0">
                          <a:cs typeface="B Lotus" panose="00000400000000000000" pitchFamily="2" charset="-78"/>
                        </a:rPr>
                        <a:t>9</a:t>
                      </a:r>
                      <a:endParaRPr lang="fa-IR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cs typeface="B Lotus" panose="00000400000000000000" pitchFamily="2" charset="-78"/>
                        </a:rPr>
                        <a:t>help.search</a:t>
                      </a:r>
                      <a:r>
                        <a:rPr lang="en-US" sz="900" dirty="0">
                          <a:cs typeface="B Lotus" panose="00000400000000000000" pitchFamily="2" charset="-78"/>
                        </a:rPr>
                        <a:t>(“geometric”)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900" dirty="0">
                          <a:cs typeface="B Lotus" panose="00000400000000000000" pitchFamily="2" charset="-78"/>
                        </a:rPr>
                        <a:t>جستوجوی </a:t>
                      </a:r>
                      <a:r>
                        <a:rPr lang="fa-IR" sz="900" dirty="0" err="1">
                          <a:cs typeface="B Lotus" panose="00000400000000000000" pitchFamily="2" charset="-78"/>
                        </a:rPr>
                        <a:t>صفحه‌های</a:t>
                      </a:r>
                      <a:r>
                        <a:rPr lang="fa-IR" sz="900" dirty="0">
                          <a:cs typeface="B Lotus" panose="00000400000000000000" pitchFamily="2" charset="-78"/>
                        </a:rPr>
                        <a:t> راهنما، برای یک عبارت مانند </a:t>
                      </a:r>
                      <a:r>
                        <a:rPr lang="en-US" sz="900" dirty="0">
                          <a:cs typeface="B Lotus" panose="00000400000000000000" pitchFamily="2" charset="-78"/>
                        </a:rPr>
                        <a:t>geometric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cs typeface="B Lotus" panose="00000400000000000000" pitchFamily="2" charset="-78"/>
                        </a:rPr>
                        <a:t>help.search</a:t>
                      </a:r>
                      <a:endParaRPr lang="en-US" sz="900" dirty="0">
                        <a:latin typeface="Consolas" panose="020B0609020204030204" pitchFamily="49" charset="0"/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810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934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6364-0577-41CB-BB9D-3CD56BAC6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1.3.1 نوشتن دستورها در یک فایل </a:t>
            </a:r>
            <a:r>
              <a:rPr lang="fa-IR" dirty="0" err="1"/>
              <a:t>اسکریپت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0940D-7229-40C1-B31C-C26444163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a-IR" b="0" dirty="0"/>
              <a:t>در برخی موارد ممکن است نیاز به نوشتن یک برنامه باشد؛ یعنی باید چندین خط از دستورها نوشته شوند و سپس اجرا شوند تا نتیجه های مورد نظر به دست آیند. در چنین شرایطی بهتر است دستورها در یک فایل </a:t>
            </a:r>
            <a:r>
              <a:rPr lang="fa-IR" b="0" dirty="0" err="1"/>
              <a:t>اسکریپت</a:t>
            </a:r>
            <a:r>
              <a:rPr lang="fa-IR" b="0" dirty="0"/>
              <a:t> وارد شوند. برای ایجاد یک فایل </a:t>
            </a:r>
            <a:r>
              <a:rPr lang="fa-IR" b="0" dirty="0" err="1"/>
              <a:t>اسکریپت</a:t>
            </a:r>
            <a:r>
              <a:rPr lang="fa-IR" b="0" dirty="0"/>
              <a:t> جدید، از منوی </a:t>
            </a:r>
            <a:r>
              <a:rPr lang="en-US" b="0" dirty="0"/>
              <a:t>File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 err="1"/>
              <a:t>گزینه‌ی</a:t>
            </a:r>
            <a:r>
              <a:rPr lang="fa-IR" b="0" dirty="0"/>
              <a:t> </a:t>
            </a:r>
            <a:r>
              <a:rPr lang="en-US" b="0" dirty="0"/>
              <a:t>New script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را انتخاب کنید. در این صورت </a:t>
            </a:r>
            <a:r>
              <a:rPr lang="fa-IR" b="0" dirty="0" err="1"/>
              <a:t>پنجره‌ی</a:t>
            </a:r>
            <a:r>
              <a:rPr lang="fa-IR" b="0" dirty="0"/>
              <a:t> یک </a:t>
            </a:r>
            <a:r>
              <a:rPr lang="fa-IR" b="0" dirty="0" err="1"/>
              <a:t>ویرایشگر</a:t>
            </a:r>
            <a:r>
              <a:rPr lang="fa-IR" b="0" dirty="0"/>
              <a:t> متن در محیط </a:t>
            </a:r>
            <a:r>
              <a:rPr lang="en-US" b="0" dirty="0"/>
              <a:t>R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باز می شود و دستورها را </a:t>
            </a:r>
            <a:r>
              <a:rPr lang="fa-IR" b="0" dirty="0" err="1"/>
              <a:t>می‌توان</a:t>
            </a:r>
            <a:r>
              <a:rPr lang="fa-IR" b="0" dirty="0"/>
              <a:t> در این پنجره تایپ کرد.</a:t>
            </a:r>
          </a:p>
          <a:p>
            <a:pPr marL="0" indent="0">
              <a:buNone/>
            </a:pPr>
            <a:r>
              <a:rPr lang="fa-IR" b="0" dirty="0"/>
              <a:t>پس از ورود دستورهای مورد نظر، برای اجرا </a:t>
            </a:r>
            <a:r>
              <a:rPr lang="fa-IR" b="0" dirty="0" err="1"/>
              <a:t>می‌توان</a:t>
            </a:r>
            <a:r>
              <a:rPr lang="fa-IR" b="0" dirty="0"/>
              <a:t> نخست بخش مورد نظر از دستورهای نوشته شده را انتخاب و سپس کلیدهای </a:t>
            </a:r>
            <a:r>
              <a:rPr lang="en-US" b="0" dirty="0"/>
              <a:t>Ctrl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و </a:t>
            </a:r>
            <a:r>
              <a:rPr lang="en-US" b="0" dirty="0"/>
              <a:t>R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را هم زمان فشرد تا دستورها به </a:t>
            </a:r>
            <a:r>
              <a:rPr lang="fa-IR" b="0" dirty="0" err="1"/>
              <a:t>پنجره‌ی</a:t>
            </a:r>
            <a:r>
              <a:rPr lang="fa-IR" b="0" dirty="0"/>
              <a:t> </a:t>
            </a:r>
            <a:r>
              <a:rPr lang="en-US" b="0" dirty="0"/>
              <a:t>R Console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کپی و سپس اجرا شوند. پس از انتخاب دستورها، </a:t>
            </a:r>
            <a:r>
              <a:rPr lang="fa-IR" b="0" dirty="0" err="1"/>
              <a:t>می‌توان</a:t>
            </a:r>
            <a:r>
              <a:rPr lang="fa-IR" b="0" dirty="0"/>
              <a:t> به جای فشردن </a:t>
            </a:r>
            <a:r>
              <a:rPr lang="en-US" b="0" dirty="0"/>
              <a:t>Ctrl </a:t>
            </a:r>
            <a:r>
              <a:rPr lang="fa-IR" b="0" dirty="0"/>
              <a:t>و </a:t>
            </a:r>
            <a:r>
              <a:rPr lang="en-US" b="0" dirty="0"/>
              <a:t>R </a:t>
            </a:r>
            <a:r>
              <a:rPr lang="fa-IR" b="0" dirty="0"/>
              <a:t>بر روی </a:t>
            </a:r>
            <a:r>
              <a:rPr lang="fa-IR" b="0" dirty="0" err="1"/>
              <a:t>آیکون</a:t>
            </a:r>
            <a:r>
              <a:rPr lang="fa-IR" b="0" dirty="0"/>
              <a:t> </a:t>
            </a:r>
            <a:r>
              <a:rPr lang="en-US" b="0" dirty="0"/>
              <a:t>Run line or selection </a:t>
            </a:r>
            <a:r>
              <a:rPr lang="fa-IR" b="0" dirty="0"/>
              <a:t>در نوار ابزار کلیک کرد. با به کارگیری </a:t>
            </a:r>
            <a:r>
              <a:rPr lang="fa-IR" b="0" dirty="0" err="1"/>
              <a:t>گزینه‌ی</a:t>
            </a:r>
            <a:r>
              <a:rPr lang="fa-IR" b="0" dirty="0"/>
              <a:t> </a:t>
            </a:r>
            <a:r>
              <a:rPr lang="en-US" b="0" dirty="0"/>
              <a:t>Save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از منوی </a:t>
            </a:r>
            <a:r>
              <a:rPr lang="en-US" b="0" dirty="0"/>
              <a:t>File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و با کلیک بر روی </a:t>
            </a:r>
            <a:r>
              <a:rPr lang="fa-IR" b="0" dirty="0" err="1"/>
              <a:t>آیکون</a:t>
            </a:r>
            <a:r>
              <a:rPr lang="fa-IR" b="0" dirty="0"/>
              <a:t> مربوط به ذخیره سازی در نوار ابزار </a:t>
            </a:r>
            <a:r>
              <a:rPr lang="fa-IR" b="0" dirty="0" err="1"/>
              <a:t>می‌توان</a:t>
            </a:r>
            <a:r>
              <a:rPr lang="fa-IR" b="0" dirty="0"/>
              <a:t> فایل </a:t>
            </a:r>
            <a:r>
              <a:rPr lang="fa-IR" b="0" dirty="0" err="1"/>
              <a:t>اسکریپت</a:t>
            </a:r>
            <a:r>
              <a:rPr lang="fa-IR" b="0" dirty="0"/>
              <a:t> ایجاد شده را برای </a:t>
            </a:r>
            <a:r>
              <a:rPr lang="fa-IR" b="0" dirty="0" err="1"/>
              <a:t>استفاده‌های</a:t>
            </a:r>
            <a:r>
              <a:rPr lang="fa-IR" b="0" dirty="0"/>
              <a:t> بعدی </a:t>
            </a:r>
            <a:r>
              <a:rPr lang="fa-IR" b="0" dirty="0" err="1"/>
              <a:t>به‌کار</a:t>
            </a:r>
            <a:r>
              <a:rPr lang="fa-IR" b="0" dirty="0"/>
              <a:t> برد. </a:t>
            </a:r>
            <a:r>
              <a:rPr lang="fa-IR" b="0" dirty="0" err="1"/>
              <a:t>فایل‌های</a:t>
            </a:r>
            <a:r>
              <a:rPr lang="fa-IR" b="0" dirty="0"/>
              <a:t> </a:t>
            </a:r>
            <a:r>
              <a:rPr lang="fa-IR" b="0" dirty="0" err="1"/>
              <a:t>اسکریپت</a:t>
            </a:r>
            <a:r>
              <a:rPr lang="fa-IR" b="0" dirty="0"/>
              <a:t> با پسوند </a:t>
            </a:r>
            <a:r>
              <a:rPr lang="en-US" b="0" dirty="0"/>
              <a:t>.R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ذخیره </a:t>
            </a:r>
            <a:r>
              <a:rPr lang="fa-IR" b="0" dirty="0" err="1"/>
              <a:t>می‌شوند</a:t>
            </a:r>
            <a:r>
              <a:rPr lang="fa-IR" b="0" dirty="0"/>
              <a:t> و برای باز کردن آنها در محیط </a:t>
            </a:r>
            <a:r>
              <a:rPr lang="en-US" b="0" dirty="0"/>
              <a:t>R </a:t>
            </a:r>
            <a:r>
              <a:rPr lang="fa-IR" b="0" dirty="0"/>
              <a:t> </a:t>
            </a:r>
            <a:r>
              <a:rPr lang="fa-IR" b="0" dirty="0" err="1"/>
              <a:t>می‌توان</a:t>
            </a:r>
            <a:r>
              <a:rPr lang="fa-IR" b="0" dirty="0"/>
              <a:t> از منوی </a:t>
            </a:r>
            <a:r>
              <a:rPr lang="en-US" b="0" dirty="0"/>
              <a:t>File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 err="1"/>
              <a:t>گزینه‌ی</a:t>
            </a:r>
            <a:r>
              <a:rPr lang="fa-IR" b="0" dirty="0"/>
              <a:t> </a:t>
            </a:r>
            <a:r>
              <a:rPr lang="en-US" b="0" dirty="0"/>
              <a:t>Open script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را انتخاب و یا روی </a:t>
            </a:r>
            <a:r>
              <a:rPr lang="fa-IR" b="0" dirty="0" err="1"/>
              <a:t>آیکون</a:t>
            </a:r>
            <a:r>
              <a:rPr lang="fa-IR" b="0" dirty="0"/>
              <a:t> مربوط به آن در نوار ابزار کلیک کرد.</a:t>
            </a:r>
          </a:p>
          <a:p>
            <a:pPr marL="0" indent="0">
              <a:buNone/>
            </a:pPr>
            <a:r>
              <a:rPr lang="fa-IR" b="0" dirty="0"/>
              <a:t>برای </a:t>
            </a:r>
            <a:r>
              <a:rPr lang="fa-IR" b="0" dirty="0" err="1"/>
              <a:t>ذخیره‌ی</a:t>
            </a:r>
            <a:r>
              <a:rPr lang="fa-IR" b="0" dirty="0"/>
              <a:t> نمودارهای رسم شده در </a:t>
            </a:r>
            <a:r>
              <a:rPr lang="en-US" b="0" dirty="0"/>
              <a:t>R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نیز </a:t>
            </a:r>
            <a:r>
              <a:rPr lang="fa-IR" b="0" dirty="0" err="1"/>
              <a:t>می‌توان</a:t>
            </a:r>
            <a:r>
              <a:rPr lang="fa-IR" b="0" dirty="0"/>
              <a:t> از منوی </a:t>
            </a:r>
            <a:r>
              <a:rPr lang="en-US" b="0" dirty="0"/>
              <a:t>File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با کلیک بر </a:t>
            </a:r>
            <a:r>
              <a:rPr lang="fa-IR" b="0" dirty="0" err="1"/>
              <a:t>گزینه‌ی</a:t>
            </a:r>
            <a:r>
              <a:rPr lang="fa-IR" b="0" dirty="0"/>
              <a:t> </a:t>
            </a:r>
            <a:r>
              <a:rPr lang="en-US" b="0" dirty="0"/>
              <a:t>Save as</a:t>
            </a:r>
            <a:r>
              <a:rPr lang="fa-IR" b="0" dirty="0"/>
              <a:t> نمودار را انتخاب و به یکی از </a:t>
            </a:r>
            <a:r>
              <a:rPr lang="fa-IR" b="0" dirty="0" err="1"/>
              <a:t>قالب‌های</a:t>
            </a:r>
            <a:r>
              <a:rPr lang="fa-IR" b="0" dirty="0"/>
              <a:t> </a:t>
            </a:r>
            <a:r>
              <a:rPr lang="fa-IR" b="0" dirty="0" err="1"/>
              <a:t>گرافیکی</a:t>
            </a:r>
            <a:r>
              <a:rPr lang="fa-IR" b="0" dirty="0"/>
              <a:t> رایج </a:t>
            </a:r>
            <a:r>
              <a:rPr lang="en-US" b="0" dirty="0"/>
              <a:t>WMF ،</a:t>
            </a:r>
            <a:r>
              <a:rPr lang="en-US" b="0" dirty="0" err="1"/>
              <a:t>Png</a:t>
            </a:r>
            <a:r>
              <a:rPr lang="en-US" b="0" dirty="0"/>
              <a:t> ،TIFF Bmp ،</a:t>
            </a:r>
            <a:r>
              <a:rPr lang="fa-IR" b="0" dirty="0"/>
              <a:t> </a:t>
            </a:r>
            <a:r>
              <a:rPr lang="en-US" b="0" dirty="0"/>
              <a:t>Jpg</a:t>
            </a:r>
            <a:r>
              <a:rPr lang="fa-IR" b="0" dirty="0"/>
              <a:t> </a:t>
            </a:r>
            <a:r>
              <a:rPr lang="en-US" b="0" dirty="0"/>
              <a:t>، PDF </a:t>
            </a:r>
            <a:r>
              <a:rPr lang="fa-IR" b="0" dirty="0"/>
              <a:t>و </a:t>
            </a:r>
            <a:r>
              <a:rPr lang="en-US" b="0" dirty="0"/>
              <a:t>Postscript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ذخیره کرد. 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046D2-4E0C-4623-94EB-CC77E407E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79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6364-0577-41CB-BB9D-3CD56BAC6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1.3.1 نوشتن دستورها در یک فایل </a:t>
            </a:r>
            <a:r>
              <a:rPr lang="fa-IR" dirty="0" err="1"/>
              <a:t>اسکریپت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0940D-7229-40C1-B31C-C26444163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a-IR" b="0" dirty="0"/>
              <a:t>برای به کارگیری نمودار ذخیره شده در نرم افزارهای </a:t>
            </a:r>
            <a:r>
              <a:rPr lang="fa-IR" b="0" dirty="0" err="1"/>
              <a:t>حروف‌چینی</a:t>
            </a:r>
            <a:r>
              <a:rPr lang="fa-IR" b="0" dirty="0"/>
              <a:t> مانند </a:t>
            </a:r>
            <a:r>
              <a:rPr lang="en-US" b="0" dirty="0"/>
              <a:t>Microsoft Word </a:t>
            </a:r>
            <a:r>
              <a:rPr lang="fa-IR" b="0" dirty="0"/>
              <a:t>قالب </a:t>
            </a:r>
            <a:r>
              <a:rPr lang="en-US" b="0" dirty="0"/>
              <a:t>WMF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و برای به کارگیری نمودار در سیستم های </a:t>
            </a:r>
            <a:r>
              <a:rPr lang="fa-IR" b="0" dirty="0" err="1"/>
              <a:t>حروف‌چینی</a:t>
            </a:r>
            <a:r>
              <a:rPr lang="fa-IR" b="0" dirty="0"/>
              <a:t> مبتنی بر</a:t>
            </a:r>
          </a:p>
          <a:p>
            <a:pPr marL="0" indent="0">
              <a:buNone/>
            </a:pPr>
            <a:r>
              <a:rPr lang="en-US" b="0" dirty="0"/>
              <a:t>TEX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مانند </a:t>
            </a:r>
            <a:r>
              <a:rPr lang="en-US" b="0" dirty="0"/>
              <a:t>DTEX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و </a:t>
            </a:r>
            <a:r>
              <a:rPr lang="en-US" b="0" dirty="0" err="1"/>
              <a:t>Xpersian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قالب های </a:t>
            </a:r>
            <a:r>
              <a:rPr lang="en-US" b="0" dirty="0"/>
              <a:t>PostScript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و </a:t>
            </a:r>
            <a:r>
              <a:rPr lang="en-US" b="0" dirty="0"/>
              <a:t>PDF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مناسب هستند. رسم انواع نمودارها در </a:t>
            </a:r>
            <a:r>
              <a:rPr lang="fa-IR" b="0" dirty="0" err="1"/>
              <a:t>در</a:t>
            </a:r>
            <a:r>
              <a:rPr lang="fa-IR" b="0" dirty="0"/>
              <a:t> فصل ۳ شرح داده </a:t>
            </a:r>
            <a:r>
              <a:rPr lang="fa-IR" b="0" dirty="0" err="1"/>
              <a:t>می‌شود</a:t>
            </a:r>
            <a:r>
              <a:rPr lang="fa-IR" b="0" dirty="0"/>
              <a:t>. برای </a:t>
            </a:r>
            <a:r>
              <a:rPr lang="fa-IR" b="0" dirty="0" err="1"/>
              <a:t>ذخیره‌ی</a:t>
            </a:r>
            <a:r>
              <a:rPr lang="fa-IR" b="0" dirty="0"/>
              <a:t> مطالب موجود در </a:t>
            </a:r>
            <a:r>
              <a:rPr lang="fa-IR" b="0" dirty="0" err="1"/>
              <a:t>پنجره‌ی</a:t>
            </a:r>
            <a:br>
              <a:rPr lang="fa-IR" b="0" dirty="0"/>
            </a:br>
            <a:r>
              <a:rPr lang="fa-IR" b="0" dirty="0"/>
              <a:t> </a:t>
            </a:r>
            <a:r>
              <a:rPr lang="en-US" b="0" dirty="0"/>
              <a:t>R Console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که دستورهای اجرا شده و </a:t>
            </a:r>
            <a:r>
              <a:rPr lang="fa-IR" b="0" dirty="0" err="1"/>
              <a:t>خروجی‌های</a:t>
            </a:r>
            <a:r>
              <a:rPr lang="fa-IR" b="0" dirty="0"/>
              <a:t> آنها را در بر دارد، نخست با کلیک بر روی آن، پنجره را فعال و سپس از منوی </a:t>
            </a:r>
            <a:r>
              <a:rPr lang="en-US" b="0" dirty="0"/>
              <a:t>File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با کلیک بر گزینه </a:t>
            </a:r>
            <a:r>
              <a:rPr lang="en-US" b="0" dirty="0"/>
              <a:t>Save to File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محتوای پنجره ذخیره می شود. ذخیره، باز کردن و </a:t>
            </a:r>
            <a:r>
              <a:rPr lang="fa-IR" b="0" dirty="0" err="1"/>
              <a:t>بارگذاری</a:t>
            </a:r>
            <a:r>
              <a:rPr lang="fa-IR" b="0" dirty="0"/>
              <a:t> قاب ها به صورت پیش فرض در دایرکتوری کاری </a:t>
            </a:r>
            <a:r>
              <a:rPr lang="en-US" b="0" dirty="0"/>
              <a:t>R (Working </a:t>
            </a:r>
            <a:r>
              <a:rPr lang="en-US" b="0" dirty="0" err="1"/>
              <a:t>dicrectory</a:t>
            </a:r>
            <a:r>
              <a:rPr lang="en-US" b="0" dirty="0"/>
              <a:t> )</a:t>
            </a:r>
            <a:r>
              <a:rPr lang="fa-IR" b="0" dirty="0"/>
              <a:t> انجام </a:t>
            </a:r>
            <a:r>
              <a:rPr lang="fa-IR" b="0" dirty="0" err="1"/>
              <a:t>می‌شود</a:t>
            </a:r>
            <a:r>
              <a:rPr lang="fa-IR" b="0" dirty="0"/>
              <a:t>. با دستور</a:t>
            </a:r>
          </a:p>
          <a:p>
            <a:pPr marL="0" indent="0">
              <a:buNone/>
            </a:pPr>
            <a:endParaRPr lang="fa-IR" b="0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fa-IR" b="0" dirty="0"/>
              <a:t>می توان مسیر کامل این دایرکتوری را دید و با دستور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fa-IR" b="0" dirty="0"/>
          </a:p>
          <a:p>
            <a:pPr marL="0" indent="0">
              <a:buNone/>
            </a:pPr>
            <a:r>
              <a:rPr lang="fa-IR" b="0" dirty="0" err="1"/>
              <a:t>می‌توان</a:t>
            </a:r>
            <a:r>
              <a:rPr lang="fa-IR" b="0" dirty="0"/>
              <a:t>  آن را به مسیر دلخواه خود ( برای نمونه، دایرکتوری </a:t>
            </a:r>
            <a:r>
              <a:rPr lang="en-US" b="0" dirty="0" err="1"/>
              <a:t>MyProject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در </a:t>
            </a:r>
            <a:r>
              <a:rPr lang="fa-IR" b="0" dirty="0" err="1"/>
              <a:t>درایو</a:t>
            </a:r>
            <a:r>
              <a:rPr lang="fa-IR" b="0" dirty="0"/>
              <a:t> </a:t>
            </a:r>
            <a:r>
              <a:rPr lang="en-US" b="0" dirty="0"/>
              <a:t>E </a:t>
            </a:r>
            <a:r>
              <a:rPr lang="fa-IR" b="0" dirty="0"/>
              <a:t>کامپیوتر) تغییر داد دقت کنید که برخلاف مسیرهای رایج در ویندوز، در تعیین مسیر فایل ها و دایرکتوری ها در </a:t>
            </a:r>
            <a:r>
              <a:rPr lang="en-US" b="0" dirty="0"/>
              <a:t>R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علامت</a:t>
            </a:r>
            <a:r>
              <a:rPr lang="en-US" b="0" dirty="0"/>
              <a:t>/</a:t>
            </a:r>
            <a:r>
              <a:rPr lang="fa-IR" b="0" dirty="0"/>
              <a:t> به جای </a:t>
            </a:r>
            <a:r>
              <a:rPr lang="en-US" b="0" dirty="0"/>
              <a:t>\</a:t>
            </a:r>
            <a:r>
              <a:rPr lang="fa-IR" b="0" dirty="0"/>
              <a:t> برای جدا کردن </a:t>
            </a:r>
            <a:r>
              <a:rPr lang="fa-IR" b="0" dirty="0" err="1"/>
              <a:t>زیردایرکتوری</a:t>
            </a:r>
            <a:r>
              <a:rPr lang="fa-IR" b="0" dirty="0"/>
              <a:t> ها به کار برده </a:t>
            </a:r>
            <a:r>
              <a:rPr lang="fa-IR" b="0" dirty="0" err="1"/>
              <a:t>می‌شود</a:t>
            </a:r>
            <a:r>
              <a:rPr lang="fa-IR" b="0" dirty="0"/>
              <a:t>.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046D2-4E0C-4623-94EB-CC77E407E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F7E606-CC47-476A-BFAA-344720B39A0D}"/>
              </a:ext>
            </a:extLst>
          </p:cNvPr>
          <p:cNvSpPr/>
          <p:nvPr/>
        </p:nvSpPr>
        <p:spPr>
          <a:xfrm>
            <a:off x="160301" y="2725443"/>
            <a:ext cx="6547943" cy="358835"/>
          </a:xfrm>
          <a:prstGeom prst="roundRect">
            <a:avLst>
              <a:gd name="adj" fmla="val 5578"/>
            </a:avLst>
          </a:prstGeom>
          <a:solidFill>
            <a:schemeClr val="bg1"/>
          </a:solidFill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</a:t>
            </a:r>
            <a:r>
              <a:rPr lang="en-US" sz="800" dirty="0" err="1">
                <a:solidFill>
                  <a:schemeClr val="tx1"/>
                </a:solidFill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getwd</a:t>
            </a:r>
            <a:r>
              <a:rPr lang="en-US" sz="800" dirty="0">
                <a:solidFill>
                  <a:schemeClr val="tx1"/>
                </a:solidFill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()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“C:/Users/Frostless/Documents/R”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6D6EE3-FFC8-4916-A6CA-3522AE2AE400}"/>
              </a:ext>
            </a:extLst>
          </p:cNvPr>
          <p:cNvSpPr/>
          <p:nvPr/>
        </p:nvSpPr>
        <p:spPr>
          <a:xfrm>
            <a:off x="155028" y="3511401"/>
            <a:ext cx="6547943" cy="358835"/>
          </a:xfrm>
          <a:prstGeom prst="roundRect">
            <a:avLst>
              <a:gd name="adj" fmla="val 5578"/>
            </a:avLst>
          </a:prstGeom>
          <a:solidFill>
            <a:schemeClr val="bg1"/>
          </a:solidFill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</a:t>
            </a:r>
            <a:r>
              <a:rPr lang="en-US" sz="800" dirty="0" err="1">
                <a:solidFill>
                  <a:schemeClr val="tx1"/>
                </a:solidFill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setwd</a:t>
            </a:r>
            <a:r>
              <a:rPr lang="en-US" sz="800" dirty="0">
                <a:solidFill>
                  <a:schemeClr val="tx1"/>
                </a:solidFill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(“E:/Project”)</a:t>
            </a:r>
          </a:p>
        </p:txBody>
      </p:sp>
    </p:spTree>
    <p:extLst>
      <p:ext uri="{BB962C8B-B14F-4D97-AF65-F5344CB8AC3E}">
        <p14:creationId xmlns:p14="http://schemas.microsoft.com/office/powerpoint/2010/main" val="154485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8B6F0-055C-4ED8-BAA2-FF1342B3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2.3.1 </a:t>
            </a:r>
            <a:r>
              <a:rPr lang="fa-IR" dirty="0" err="1"/>
              <a:t>بسته‌های</a:t>
            </a:r>
            <a:r>
              <a:rPr lang="fa-IR" dirty="0"/>
              <a:t> </a:t>
            </a:r>
            <a:r>
              <a:rPr lang="fa-IR" dirty="0" err="1"/>
              <a:t>نرم‌افزاری</a:t>
            </a:r>
            <a:r>
              <a:rPr lang="fa-IR" dirty="0"/>
              <a:t> </a:t>
            </a:r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6A989-7CAB-4BE3-A34A-9241EF865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a-IR" b="0" dirty="0"/>
              <a:t>علاوه بر دستورها و </a:t>
            </a:r>
            <a:r>
              <a:rPr lang="fa-IR" b="0" dirty="0" err="1"/>
              <a:t>بسته‌های</a:t>
            </a:r>
            <a:r>
              <a:rPr lang="fa-IR" b="0" dirty="0"/>
              <a:t> نرم افزاری </a:t>
            </a:r>
            <a:r>
              <a:rPr lang="fa-IR" b="0" dirty="0" err="1"/>
              <a:t>پایه‌ی</a:t>
            </a:r>
            <a:r>
              <a:rPr lang="fa-IR" b="0" dirty="0"/>
              <a:t> </a:t>
            </a:r>
            <a:r>
              <a:rPr lang="en-US" b="0" dirty="0"/>
              <a:t>R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 err="1"/>
              <a:t>می‌توان</a:t>
            </a:r>
            <a:r>
              <a:rPr lang="fa-IR" b="0" dirty="0"/>
              <a:t> هزاران </a:t>
            </a:r>
            <a:r>
              <a:rPr lang="fa-IR" b="0" dirty="0" err="1"/>
              <a:t>بسته‌ی</a:t>
            </a:r>
            <a:r>
              <a:rPr lang="fa-IR" b="0" dirty="0"/>
              <a:t> </a:t>
            </a:r>
            <a:r>
              <a:rPr lang="fa-IR" b="0" dirty="0" err="1"/>
              <a:t>نرم‌افزاری</a:t>
            </a:r>
            <a:r>
              <a:rPr lang="fa-IR" b="0" dirty="0"/>
              <a:t> </a:t>
            </a:r>
            <a:r>
              <a:rPr lang="fa-IR" b="0" dirty="0" err="1"/>
              <a:t>ویژه‌ی</a:t>
            </a:r>
            <a:r>
              <a:rPr lang="fa-IR" b="0" dirty="0"/>
              <a:t> </a:t>
            </a:r>
            <a:r>
              <a:rPr lang="en-US" b="0" dirty="0"/>
              <a:t>R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را به کار برد که افراد مختلف از سراسر دنیا برای مقاصد گوناگون </a:t>
            </a:r>
            <a:r>
              <a:rPr lang="fa-IR" b="0" dirty="0" err="1"/>
              <a:t>آن‌ها</a:t>
            </a:r>
            <a:r>
              <a:rPr lang="fa-IR" b="0" dirty="0"/>
              <a:t> را تهیه و به صورت رایگان و متن باز در اختیار همگان قرار داده </a:t>
            </a:r>
            <a:r>
              <a:rPr lang="fa-IR" b="0" dirty="0" err="1"/>
              <a:t>می‌دهند</a:t>
            </a:r>
            <a:r>
              <a:rPr lang="fa-IR" b="0" dirty="0"/>
              <a:t>. همچنین </a:t>
            </a:r>
            <a:r>
              <a:rPr lang="fa-IR" b="0" dirty="0" err="1"/>
              <a:t>می‌توان</a:t>
            </a:r>
            <a:r>
              <a:rPr lang="fa-IR" b="0" dirty="0"/>
              <a:t> </a:t>
            </a:r>
            <a:r>
              <a:rPr lang="fa-IR" b="0" dirty="0" err="1"/>
              <a:t>بسته‌های</a:t>
            </a:r>
            <a:r>
              <a:rPr lang="fa-IR" b="0" dirty="0"/>
              <a:t> </a:t>
            </a:r>
            <a:r>
              <a:rPr lang="fa-IR" b="0" dirty="0" err="1"/>
              <a:t>نرم‌افزاری</a:t>
            </a:r>
            <a:r>
              <a:rPr lang="fa-IR" b="0" dirty="0"/>
              <a:t> را تهیه و به </a:t>
            </a:r>
            <a:r>
              <a:rPr lang="fa-IR" b="0" dirty="0" err="1"/>
              <a:t>کتابخانه‌ی</a:t>
            </a:r>
            <a:r>
              <a:rPr lang="fa-IR" b="0" dirty="0"/>
              <a:t> </a:t>
            </a:r>
            <a:r>
              <a:rPr lang="en-US" b="0" dirty="0"/>
              <a:t>R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افزود. رایگان بودن و مشارکت عمومی </a:t>
            </a:r>
            <a:r>
              <a:rPr lang="fa-IR" b="0" dirty="0" err="1"/>
              <a:t>آماردان‌ها</a:t>
            </a:r>
            <a:r>
              <a:rPr lang="fa-IR" b="0" dirty="0"/>
              <a:t> و کاربران </a:t>
            </a:r>
            <a:r>
              <a:rPr lang="en-US" b="0" dirty="0"/>
              <a:t>R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از سراسر دنیا باعث شده که در چند سال اخیر این </a:t>
            </a:r>
            <a:r>
              <a:rPr lang="fa-IR" b="0" dirty="0" err="1"/>
              <a:t>نرم‌افزار</a:t>
            </a:r>
            <a:r>
              <a:rPr lang="fa-IR" b="0" dirty="0"/>
              <a:t> به </a:t>
            </a:r>
            <a:r>
              <a:rPr lang="fa-IR" b="0" dirty="0" err="1"/>
              <a:t>نرم‌افزاری</a:t>
            </a:r>
            <a:r>
              <a:rPr lang="fa-IR" b="0" dirty="0"/>
              <a:t> کامل و فراگیر تبدیل شود. برای دیدن فهرست </a:t>
            </a:r>
            <a:r>
              <a:rPr lang="fa-IR" b="0" dirty="0" err="1"/>
              <a:t>بسته‌های</a:t>
            </a:r>
            <a:r>
              <a:rPr lang="fa-IR" b="0" dirty="0"/>
              <a:t> نرم افزاری که برای </a:t>
            </a:r>
            <a:r>
              <a:rPr lang="en-US" b="0" dirty="0"/>
              <a:t>R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تهیه شده و از </a:t>
            </a:r>
            <a:r>
              <a:rPr lang="en-US" b="0" dirty="0"/>
              <a:t>CRAN </a:t>
            </a:r>
            <a:r>
              <a:rPr lang="fa-IR" b="0" dirty="0"/>
              <a:t>در دسترس هستند می توان با مراجعه به پایگاه اینترنتی</a:t>
            </a:r>
            <a:br>
              <a:rPr lang="fa-IR" b="0" dirty="0"/>
            </a:br>
            <a:r>
              <a:rPr lang="fa-IR" b="0" dirty="0"/>
              <a:t> </a:t>
            </a:r>
            <a:r>
              <a:rPr lang="en-US" b="0" dirty="0">
                <a:hlinkClick r:id="rId2"/>
              </a:rPr>
              <a:t>www.r-project.org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و انتخاب </a:t>
            </a:r>
            <a:r>
              <a:rPr lang="fa-IR" b="0" dirty="0" err="1"/>
              <a:t>گزینه‌ی</a:t>
            </a:r>
            <a:r>
              <a:rPr lang="fa-IR" b="0" dirty="0"/>
              <a:t> </a:t>
            </a:r>
            <a:r>
              <a:rPr lang="en-US" b="0" dirty="0"/>
              <a:t>CRAN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از منوی سمت چپ صفحه، از فهرست سرورهای موجود در سراسر جهان یکی را انتخاب کرد. سپس با کلیک بر روی </a:t>
            </a:r>
            <a:r>
              <a:rPr lang="en-US" b="0" dirty="0"/>
              <a:t>Packages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در منوی سمت چپ صفحه، فهرست </a:t>
            </a:r>
            <a:r>
              <a:rPr lang="fa-IR" b="0" dirty="0" err="1"/>
              <a:t>بسته‌های</a:t>
            </a:r>
            <a:r>
              <a:rPr lang="fa-IR" b="0" dirty="0"/>
              <a:t> </a:t>
            </a:r>
            <a:r>
              <a:rPr lang="fa-IR" b="0" dirty="0" err="1"/>
              <a:t>نرم‌افزاری</a:t>
            </a:r>
            <a:r>
              <a:rPr lang="fa-IR" b="0" dirty="0"/>
              <a:t> به ترتیب تاریخ انتشار یا به ترتیب نام (حروف الفبا) قابل مشاهده است.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3DB31-8B53-4430-8BA6-E428D2F8F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04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8B6F0-055C-4ED8-BAA2-FF1342B3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2.3.1 </a:t>
            </a:r>
            <a:r>
              <a:rPr lang="fa-IR" dirty="0" err="1"/>
              <a:t>بسته‌های</a:t>
            </a:r>
            <a:r>
              <a:rPr lang="fa-IR" dirty="0"/>
              <a:t> </a:t>
            </a:r>
            <a:r>
              <a:rPr lang="fa-IR" dirty="0" err="1"/>
              <a:t>نرم‌افزاری</a:t>
            </a:r>
            <a:r>
              <a:rPr lang="fa-IR" dirty="0"/>
              <a:t> </a:t>
            </a:r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6A989-7CAB-4BE3-A34A-9241EF865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4700"/>
            <a:ext cx="6858000" cy="4098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a-IR" sz="1800" b="0" dirty="0"/>
              <a:t>در صورت نیاز </a:t>
            </a:r>
            <a:r>
              <a:rPr lang="fa-IR" sz="1800" b="0" dirty="0" err="1"/>
              <a:t>می‌توان</a:t>
            </a:r>
            <a:r>
              <a:rPr lang="fa-IR" sz="1800" b="0" dirty="0"/>
              <a:t> هر یک از این </a:t>
            </a:r>
            <a:r>
              <a:rPr lang="fa-IR" sz="1800" b="0" dirty="0" err="1"/>
              <a:t>بسته‌های</a:t>
            </a:r>
            <a:r>
              <a:rPr lang="fa-IR" sz="1800" b="0" dirty="0"/>
              <a:t> </a:t>
            </a:r>
            <a:r>
              <a:rPr lang="fa-IR" sz="1800" b="0" dirty="0" err="1"/>
              <a:t>نرم‌افزاری</a:t>
            </a:r>
            <a:r>
              <a:rPr lang="fa-IR" sz="1800" b="0" dirty="0"/>
              <a:t> را در قالب یک فایل فشرده (</a:t>
            </a:r>
            <a:r>
              <a:rPr lang="en-US" sz="1800" b="0" dirty="0"/>
              <a:t> Zip</a:t>
            </a:r>
            <a:r>
              <a:rPr lang="fa-IR" sz="1800" b="0" dirty="0"/>
              <a:t> ) دریافت و سپس به </a:t>
            </a:r>
            <a:r>
              <a:rPr lang="en-US" sz="1800" b="0" dirty="0"/>
              <a:t>R</a:t>
            </a:r>
            <a:r>
              <a:rPr lang="fa-IR" sz="1800" b="0" dirty="0"/>
              <a:t> </a:t>
            </a:r>
            <a:r>
              <a:rPr lang="en-US" sz="1800" b="0" dirty="0"/>
              <a:t> </a:t>
            </a:r>
            <a:r>
              <a:rPr lang="fa-IR" sz="1800" b="0" dirty="0"/>
              <a:t>افزود. برای این منظور کافی است پس از دریافت فایل </a:t>
            </a:r>
            <a:r>
              <a:rPr lang="fa-IR" sz="1800" b="0" dirty="0" err="1"/>
              <a:t>فشرده‌ی</a:t>
            </a:r>
            <a:r>
              <a:rPr lang="fa-IR" sz="1800" b="0" dirty="0"/>
              <a:t> </a:t>
            </a:r>
            <a:r>
              <a:rPr lang="fa-IR" sz="1800" b="0" dirty="0" err="1"/>
              <a:t>بسته‌ی</a:t>
            </a:r>
            <a:r>
              <a:rPr lang="fa-IR" sz="1800" b="0" dirty="0"/>
              <a:t> </a:t>
            </a:r>
            <a:r>
              <a:rPr lang="fa-IR" sz="1800" b="0" dirty="0" err="1"/>
              <a:t>نرم‌افزاری</a:t>
            </a:r>
            <a:r>
              <a:rPr lang="fa-IR" sz="1800" b="0" dirty="0"/>
              <a:t> مورد نظر، در </a:t>
            </a:r>
            <a:r>
              <a:rPr lang="fa-IR" sz="1800" b="0" dirty="0" err="1"/>
              <a:t>پنجره‌ی</a:t>
            </a:r>
            <a:r>
              <a:rPr lang="fa-IR" sz="1800" b="0" dirty="0"/>
              <a:t> رابط </a:t>
            </a:r>
            <a:r>
              <a:rPr lang="fa-IR" sz="1800" b="0" dirty="0" err="1"/>
              <a:t>گرافیکی</a:t>
            </a:r>
            <a:r>
              <a:rPr lang="fa-IR" sz="1800" b="0" dirty="0"/>
              <a:t> </a:t>
            </a:r>
            <a:r>
              <a:rPr lang="en-US" sz="1800" b="0" dirty="0"/>
              <a:t>R</a:t>
            </a:r>
            <a:r>
              <a:rPr lang="fa-IR" sz="1800" b="0" dirty="0"/>
              <a:t> </a:t>
            </a:r>
            <a:r>
              <a:rPr lang="en-US" sz="1800" b="0" dirty="0"/>
              <a:t> </a:t>
            </a:r>
            <a:r>
              <a:rPr lang="fa-IR" sz="1800" b="0" dirty="0"/>
              <a:t>از منوی </a:t>
            </a:r>
            <a:r>
              <a:rPr lang="en-US" sz="1800" b="0" dirty="0"/>
              <a:t>Packages</a:t>
            </a:r>
            <a:r>
              <a:rPr lang="fa-IR" sz="1800" b="0" dirty="0"/>
              <a:t> </a:t>
            </a:r>
            <a:r>
              <a:rPr lang="en-US" sz="1800" b="0" dirty="0"/>
              <a:t> </a:t>
            </a:r>
            <a:r>
              <a:rPr lang="fa-IR" sz="1800" b="0" dirty="0" err="1"/>
              <a:t>گزینه‌ی</a:t>
            </a:r>
            <a:r>
              <a:rPr lang="fa-IR" sz="1800" b="0" dirty="0"/>
              <a:t> </a:t>
            </a:r>
            <a:r>
              <a:rPr lang="en-US" sz="1800" b="0" dirty="0"/>
              <a:t>Install package(s) from local zip files</a:t>
            </a:r>
            <a:r>
              <a:rPr lang="fa-IR" sz="1800" b="0" dirty="0"/>
              <a:t> را انتخاب و در </a:t>
            </a:r>
            <a:r>
              <a:rPr lang="fa-IR" sz="1800" b="0" dirty="0" err="1"/>
              <a:t>پنجره‌ای</a:t>
            </a:r>
            <a:r>
              <a:rPr lang="fa-IR" sz="1800" b="0" dirty="0"/>
              <a:t> که باز </a:t>
            </a:r>
            <a:r>
              <a:rPr lang="fa-IR" sz="1800" b="0" dirty="0" err="1"/>
              <a:t>می‌شود</a:t>
            </a:r>
            <a:r>
              <a:rPr lang="fa-IR" sz="1800" b="0" dirty="0"/>
              <a:t> به مسیری که بسته </a:t>
            </a:r>
            <a:r>
              <a:rPr lang="fa-IR" sz="1800" b="0" dirty="0" err="1"/>
              <a:t>نرم‌افزاری</a:t>
            </a:r>
            <a:r>
              <a:rPr lang="fa-IR" sz="1800" b="0" dirty="0"/>
              <a:t> در آن ذخیره شده رفت و آن را انتخاب چنانچه کامپیوتر به اینترنت متصل است، </a:t>
            </a:r>
            <a:r>
              <a:rPr lang="fa-IR" sz="1800" b="0" dirty="0" err="1"/>
              <a:t>می‌توان</a:t>
            </a:r>
            <a:r>
              <a:rPr lang="fa-IR" sz="1800" b="0" dirty="0"/>
              <a:t> بسته </a:t>
            </a:r>
            <a:r>
              <a:rPr lang="fa-IR" sz="1800" b="0" dirty="0" err="1"/>
              <a:t>نرم‌افزاری</a:t>
            </a:r>
            <a:r>
              <a:rPr lang="fa-IR" sz="1800" b="0" dirty="0"/>
              <a:t> مورد نظر را به طور مستقیم از محیط </a:t>
            </a:r>
            <a:r>
              <a:rPr lang="en-US" sz="1800" b="0" dirty="0"/>
              <a:t>R</a:t>
            </a:r>
            <a:r>
              <a:rPr lang="fa-IR" sz="1800" b="0" dirty="0"/>
              <a:t> </a:t>
            </a:r>
            <a:r>
              <a:rPr lang="en-US" sz="1800" b="0" dirty="0"/>
              <a:t> </a:t>
            </a:r>
            <a:r>
              <a:rPr lang="fa-IR" sz="1800" b="0" dirty="0"/>
              <a:t>دریافت و نصب کرد. برای این منظور، با انتخاب </a:t>
            </a:r>
            <a:r>
              <a:rPr lang="fa-IR" sz="1800" b="0" dirty="0" err="1"/>
              <a:t>گزینه‌ی</a:t>
            </a:r>
            <a:r>
              <a:rPr lang="fa-IR" sz="1800" b="0" dirty="0"/>
              <a:t> </a:t>
            </a:r>
            <a:r>
              <a:rPr lang="en-US" sz="1800" b="0" dirty="0"/>
              <a:t>install package(s)</a:t>
            </a:r>
            <a:r>
              <a:rPr lang="fa-IR" sz="1800" b="0" dirty="0"/>
              <a:t>  از منوی </a:t>
            </a:r>
            <a:r>
              <a:rPr lang="en-US" sz="1800" b="0" dirty="0"/>
              <a:t>Packages </a:t>
            </a:r>
            <a:r>
              <a:rPr lang="fa-IR" sz="1800" b="0" dirty="0"/>
              <a:t> </a:t>
            </a:r>
            <a:r>
              <a:rPr lang="fa-IR" sz="1800" b="0" dirty="0" err="1"/>
              <a:t>پنجره‌ای</a:t>
            </a:r>
            <a:r>
              <a:rPr lang="fa-IR" sz="1800" b="0" dirty="0"/>
              <a:t> باز خواهد شد که باید یکی از سرورهای فهرست شده در آن را انتخاب کرد. پس از انتخاب سرور، </a:t>
            </a:r>
            <a:r>
              <a:rPr lang="fa-IR" sz="1800" b="0" dirty="0" err="1"/>
              <a:t>پنجره‌ی</a:t>
            </a:r>
            <a:r>
              <a:rPr lang="fa-IR" sz="1800" b="0" dirty="0"/>
              <a:t> فهرست </a:t>
            </a:r>
            <a:r>
              <a:rPr lang="fa-IR" sz="1800" b="0" dirty="0" err="1"/>
              <a:t>همه‌ی</a:t>
            </a:r>
            <a:r>
              <a:rPr lang="fa-IR" sz="1800" b="0" dirty="0"/>
              <a:t> </a:t>
            </a:r>
            <a:r>
              <a:rPr lang="fa-IR" sz="1800" b="0" dirty="0" err="1"/>
              <a:t>بسته‌های</a:t>
            </a:r>
            <a:r>
              <a:rPr lang="fa-IR" sz="1800" b="0" dirty="0"/>
              <a:t> </a:t>
            </a:r>
            <a:r>
              <a:rPr lang="fa-IR" sz="1800" b="0" dirty="0" err="1"/>
              <a:t>نرم‌افزاری</a:t>
            </a:r>
            <a:r>
              <a:rPr lang="fa-IR" sz="1800" b="0" dirty="0"/>
              <a:t> موجود بر </a:t>
            </a:r>
            <a:r>
              <a:rPr lang="en-US" sz="1800" b="0" dirty="0"/>
              <a:t>CRAN</a:t>
            </a:r>
            <a:r>
              <a:rPr lang="fa-IR" sz="1800" b="0" dirty="0"/>
              <a:t> </a:t>
            </a:r>
            <a:r>
              <a:rPr lang="en-US" sz="1800" b="0" dirty="0"/>
              <a:t> </a:t>
            </a:r>
            <a:r>
              <a:rPr lang="fa-IR" sz="1800" b="0" dirty="0"/>
              <a:t>به ترتیب نام (حروف الفبا) ظاهر </a:t>
            </a:r>
            <a:r>
              <a:rPr lang="fa-IR" sz="1800" b="0" dirty="0" err="1"/>
              <a:t>می‌شود</a:t>
            </a:r>
            <a:r>
              <a:rPr lang="fa-IR" sz="1800" b="0" dirty="0"/>
              <a:t> که </a:t>
            </a:r>
            <a:r>
              <a:rPr lang="fa-IR" sz="1800" b="0" dirty="0" err="1"/>
              <a:t>می‌توان</a:t>
            </a:r>
            <a:r>
              <a:rPr lang="fa-IR" sz="1800" b="0" dirty="0"/>
              <a:t> </a:t>
            </a:r>
            <a:r>
              <a:rPr lang="fa-IR" sz="1800" b="0" dirty="0" err="1"/>
              <a:t>بسته‌ی</a:t>
            </a:r>
            <a:r>
              <a:rPr lang="fa-IR" sz="1800" b="0" dirty="0"/>
              <a:t> </a:t>
            </a:r>
            <a:r>
              <a:rPr lang="fa-IR" sz="1800" b="0" dirty="0" err="1"/>
              <a:t>نرم‌افزاری</a:t>
            </a:r>
            <a:r>
              <a:rPr lang="fa-IR" sz="1800" b="0" dirty="0"/>
              <a:t> مورد نظر را انتخاب کرد. در این صورت </a:t>
            </a:r>
            <a:r>
              <a:rPr lang="fa-IR" sz="1800" b="0" dirty="0" err="1"/>
              <a:t>بسته‌ی</a:t>
            </a:r>
            <a:r>
              <a:rPr lang="fa-IR" sz="1800" b="0" dirty="0"/>
              <a:t> </a:t>
            </a:r>
            <a:r>
              <a:rPr lang="fa-IR" sz="1800" b="0" dirty="0" err="1"/>
              <a:t>نرم‌افزاری</a:t>
            </a:r>
            <a:r>
              <a:rPr lang="fa-IR" sz="1800" b="0" dirty="0"/>
              <a:t> انتخاب شده دریافت و سپس نصب خواهد شد . در این حالت به جای به کارگیری </a:t>
            </a:r>
            <a:r>
              <a:rPr lang="fa-IR" sz="1800" b="0" dirty="0" err="1"/>
              <a:t>منوها</a:t>
            </a:r>
            <a:r>
              <a:rPr lang="fa-IR" sz="1800" b="0" dirty="0"/>
              <a:t>، </a:t>
            </a:r>
            <a:r>
              <a:rPr lang="fa-IR" sz="1800" b="0" dirty="0" err="1"/>
              <a:t>می‌توان</a:t>
            </a:r>
            <a:r>
              <a:rPr lang="fa-IR" sz="1800" b="0" dirty="0"/>
              <a:t> دستور</a:t>
            </a:r>
          </a:p>
          <a:p>
            <a:pPr marL="0" indent="0">
              <a:buNone/>
            </a:pPr>
            <a:endParaRPr lang="fa-IR" sz="1800" b="0" dirty="0"/>
          </a:p>
          <a:p>
            <a:pPr marL="0" indent="0">
              <a:buNone/>
            </a:pPr>
            <a:endParaRPr lang="fa-IR" sz="1800" b="0" dirty="0"/>
          </a:p>
          <a:p>
            <a:pPr marL="0" indent="0">
              <a:buNone/>
            </a:pPr>
            <a:r>
              <a:rPr lang="fa-IR" sz="1800" b="0" dirty="0"/>
              <a:t>را برای دریافت و نصب بسته ی نرم افزاری مورد نظر در این جا برای نمونه </a:t>
            </a:r>
            <a:r>
              <a:rPr lang="en-US" sz="1800" b="0" dirty="0" err="1"/>
              <a:t>spatstat</a:t>
            </a:r>
            <a:r>
              <a:rPr lang="fa-IR" sz="1800" b="0" dirty="0"/>
              <a:t> به کار برد.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3DB31-8B53-4430-8BA6-E428D2F8F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03840A-1A23-483D-9CD0-2CF406111E8C}"/>
              </a:ext>
            </a:extLst>
          </p:cNvPr>
          <p:cNvSpPr/>
          <p:nvPr/>
        </p:nvSpPr>
        <p:spPr>
          <a:xfrm>
            <a:off x="155028" y="3919382"/>
            <a:ext cx="6547943" cy="358835"/>
          </a:xfrm>
          <a:prstGeom prst="roundRect">
            <a:avLst>
              <a:gd name="adj" fmla="val 5578"/>
            </a:avLst>
          </a:prstGeom>
          <a:solidFill>
            <a:schemeClr val="bg1"/>
          </a:solidFill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sz="800" dirty="0">
              <a:solidFill>
                <a:schemeClr val="tx1"/>
              </a:solidFill>
              <a:latin typeface="Consolas" panose="020B0609020204030204" pitchFamily="49" charset="0"/>
              <a:ea typeface="Monospace" panose="02000603000000000000" pitchFamily="2" charset="2"/>
              <a:cs typeface="Monospace" panose="02000603000000000000" pitchFamily="2" charset="2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</a:t>
            </a:r>
            <a:r>
              <a:rPr lang="en-US" sz="800" dirty="0" err="1">
                <a:solidFill>
                  <a:schemeClr val="tx1"/>
                </a:solidFill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install.packages</a:t>
            </a:r>
            <a:r>
              <a:rPr lang="en-US" sz="800" dirty="0">
                <a:solidFill>
                  <a:schemeClr val="tx1"/>
                </a:solidFill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(“</a:t>
            </a:r>
            <a:r>
              <a:rPr lang="en-US" sz="800" dirty="0" err="1">
                <a:solidFill>
                  <a:schemeClr val="tx1"/>
                </a:solidFill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spatstat</a:t>
            </a:r>
            <a:r>
              <a:rPr lang="en-US" sz="800" dirty="0">
                <a:solidFill>
                  <a:schemeClr val="tx1"/>
                </a:solidFill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”)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sz="800" dirty="0">
              <a:solidFill>
                <a:schemeClr val="tx1"/>
              </a:solidFill>
              <a:latin typeface="Consolas" panose="020B0609020204030204" pitchFamily="49" charset="0"/>
              <a:ea typeface="Monospace" panose="02000603000000000000" pitchFamily="2" charset="2"/>
              <a:cs typeface="Monospace" panose="02000603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6937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2A80-E0A0-4541-BAF8-071D3BD2C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2.3.1 </a:t>
            </a:r>
            <a:r>
              <a:rPr lang="fa-IR" dirty="0" err="1"/>
              <a:t>بسته‌های</a:t>
            </a:r>
            <a:r>
              <a:rPr lang="fa-IR" dirty="0"/>
              <a:t> </a:t>
            </a:r>
            <a:r>
              <a:rPr lang="fa-IR" dirty="0" err="1"/>
              <a:t>نرم‌افزاری</a:t>
            </a:r>
            <a:r>
              <a:rPr lang="fa-IR" dirty="0"/>
              <a:t> </a:t>
            </a:r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6F039-9F3F-494F-BBC3-BD7E79537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a-IR" b="0" dirty="0"/>
              <a:t>پس از دریافت و نصب هر بسته </a:t>
            </a:r>
            <a:r>
              <a:rPr lang="fa-IR" b="0" dirty="0" err="1"/>
              <a:t>نرم‌افزاری</a:t>
            </a:r>
            <a:r>
              <a:rPr lang="fa-IR" b="0" dirty="0"/>
              <a:t>، آن بسته به </a:t>
            </a:r>
            <a:r>
              <a:rPr lang="fa-IR" b="0" dirty="0" err="1"/>
              <a:t>مجموعه‌ی</a:t>
            </a:r>
            <a:r>
              <a:rPr lang="fa-IR" b="0" dirty="0"/>
              <a:t> بسته های پایه ای </a:t>
            </a:r>
            <a:r>
              <a:rPr lang="en-US" b="0" dirty="0"/>
              <a:t>R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نصب شده روی کامپیوتر افزوده </a:t>
            </a:r>
            <a:r>
              <a:rPr lang="fa-IR" b="0" dirty="0" err="1"/>
              <a:t>می‌شود</a:t>
            </a:r>
            <a:r>
              <a:rPr lang="fa-IR" b="0" dirty="0"/>
              <a:t> و از آن پس </a:t>
            </a:r>
            <a:r>
              <a:rPr lang="fa-IR" b="0" dirty="0" err="1"/>
              <a:t>می‌توان</a:t>
            </a:r>
            <a:r>
              <a:rPr lang="fa-IR" b="0" dirty="0"/>
              <a:t> آن ‌را به کار برد. دستور</a:t>
            </a:r>
            <a:r>
              <a:rPr lang="en-US" b="0" dirty="0"/>
              <a:t> </a:t>
            </a:r>
            <a:r>
              <a:rPr lang="fa-IR" b="0" dirty="0"/>
              <a:t>زیر برای فراخوانی </a:t>
            </a:r>
            <a:r>
              <a:rPr lang="fa-IR" b="0" dirty="0" err="1"/>
              <a:t>بسته‌ی</a:t>
            </a:r>
            <a:r>
              <a:rPr lang="fa-IR" b="0" dirty="0"/>
              <a:t> نصب شده </a:t>
            </a:r>
            <a:r>
              <a:rPr lang="fa-IR" b="0" dirty="0" err="1"/>
              <a:t>می‌باشد</a:t>
            </a:r>
            <a:r>
              <a:rPr lang="fa-IR" b="0" dirty="0"/>
              <a:t>. البته از منوی </a:t>
            </a:r>
            <a:r>
              <a:rPr lang="en-US" b="0" dirty="0"/>
              <a:t>Packages</a:t>
            </a:r>
            <a:r>
              <a:rPr lang="fa-IR" b="0" dirty="0"/>
              <a:t> </a:t>
            </a:r>
            <a:r>
              <a:rPr lang="fa-IR" b="0" dirty="0" err="1"/>
              <a:t>گزینه‌ی</a:t>
            </a:r>
            <a:r>
              <a:rPr lang="fa-IR" b="0" dirty="0"/>
              <a:t> </a:t>
            </a:r>
            <a:r>
              <a:rPr lang="en-US" b="0" dirty="0"/>
              <a:t>Load </a:t>
            </a:r>
            <a:r>
              <a:rPr lang="en-US" b="0" dirty="0" err="1"/>
              <a:t>Packges</a:t>
            </a:r>
            <a:r>
              <a:rPr lang="fa-IR" b="0" dirty="0"/>
              <a:t> نیز </a:t>
            </a:r>
            <a:r>
              <a:rPr lang="fa-IR" b="0" dirty="0" err="1"/>
              <a:t>می‌توان</a:t>
            </a:r>
            <a:r>
              <a:rPr lang="fa-IR" b="0" dirty="0"/>
              <a:t> این کار راه انجام داد.</a:t>
            </a:r>
          </a:p>
          <a:p>
            <a:pPr marL="0" indent="0">
              <a:buNone/>
            </a:pPr>
            <a:endParaRPr lang="fa-IR" b="0" dirty="0"/>
          </a:p>
          <a:p>
            <a:pPr marL="0" indent="0">
              <a:buNone/>
            </a:pPr>
            <a:r>
              <a:rPr lang="fa-IR" b="0" dirty="0"/>
              <a:t>اگر این دستور را بدون اینکه هیچ </a:t>
            </a:r>
            <a:r>
              <a:rPr lang="fa-IR" b="0" dirty="0" err="1"/>
              <a:t>بسته‌ای</a:t>
            </a:r>
            <a:r>
              <a:rPr lang="fa-IR" b="0" dirty="0"/>
              <a:t> درون آن بنویسیم، آنگاه فهرست تمامی </a:t>
            </a:r>
            <a:r>
              <a:rPr lang="fa-IR" b="0" dirty="0" err="1"/>
              <a:t>بسته‌های</a:t>
            </a:r>
            <a:r>
              <a:rPr lang="fa-IR" b="0" dirty="0"/>
              <a:t> موجود و نصب شده روی کامپیوتر </a:t>
            </a:r>
            <a:r>
              <a:rPr lang="fa-IR" b="0" dirty="0" err="1"/>
              <a:t>شمارا</a:t>
            </a:r>
            <a:r>
              <a:rPr lang="fa-IR" b="0" dirty="0"/>
              <a:t> نمایش </a:t>
            </a:r>
            <a:r>
              <a:rPr lang="fa-IR" b="0" dirty="0" err="1"/>
              <a:t>می‌دهد</a:t>
            </a:r>
            <a:r>
              <a:rPr lang="fa-IR" b="0" dirty="0"/>
              <a:t>.</a:t>
            </a:r>
          </a:p>
          <a:p>
            <a:pPr marL="0" indent="0">
              <a:buNone/>
            </a:pPr>
            <a:r>
              <a:rPr lang="fa-IR" b="0" dirty="0"/>
              <a:t>دستور زیر نیز برای دیدن مسیر نصب </a:t>
            </a:r>
            <a:r>
              <a:rPr lang="fa-IR" b="0" dirty="0" err="1"/>
              <a:t>بسته‌های</a:t>
            </a:r>
            <a:r>
              <a:rPr lang="fa-IR" b="0" dirty="0"/>
              <a:t> نصب شده در سیستم داریم: 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B70D3-4101-4A16-92E7-4FF87B049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44FF030-D775-40F6-8E21-36E412FCBA00}"/>
              </a:ext>
            </a:extLst>
          </p:cNvPr>
          <p:cNvSpPr/>
          <p:nvPr/>
        </p:nvSpPr>
        <p:spPr>
          <a:xfrm>
            <a:off x="217502" y="2671029"/>
            <a:ext cx="6547943" cy="358835"/>
          </a:xfrm>
          <a:prstGeom prst="roundRect">
            <a:avLst>
              <a:gd name="adj" fmla="val 5578"/>
            </a:avLst>
          </a:prstGeom>
          <a:solidFill>
            <a:schemeClr val="bg1"/>
          </a:solidFill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&gt;library(</a:t>
            </a:r>
            <a:r>
              <a:rPr lang="en-US" sz="800" dirty="0" err="1">
                <a:solidFill>
                  <a:schemeClr val="tx1"/>
                </a:solidFill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spatstat</a:t>
            </a:r>
            <a:r>
              <a:rPr lang="en-US" sz="800" dirty="0">
                <a:solidFill>
                  <a:schemeClr val="tx1"/>
                </a:solidFill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A1836-FC45-464B-B942-7FB44428C305}"/>
              </a:ext>
            </a:extLst>
          </p:cNvPr>
          <p:cNvSpPr/>
          <p:nvPr/>
        </p:nvSpPr>
        <p:spPr>
          <a:xfrm>
            <a:off x="217503" y="4525633"/>
            <a:ext cx="6547943" cy="358835"/>
          </a:xfrm>
          <a:prstGeom prst="roundRect">
            <a:avLst>
              <a:gd name="adj" fmla="val 5578"/>
            </a:avLst>
          </a:prstGeom>
          <a:solidFill>
            <a:schemeClr val="bg1"/>
          </a:solidFill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&gt;.</a:t>
            </a:r>
            <a:r>
              <a:rPr lang="en-US" sz="800" dirty="0" err="1">
                <a:solidFill>
                  <a:schemeClr val="tx1"/>
                </a:solidFill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libPaths</a:t>
            </a:r>
            <a:r>
              <a:rPr lang="en-US" sz="800" dirty="0">
                <a:solidFill>
                  <a:schemeClr val="tx1"/>
                </a:solidFill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641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5CF62-666A-495E-997A-396C6B7C9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4.1 انجام محاسبات ریاضی در</a:t>
            </a:r>
            <a:r>
              <a:rPr lang="en-US" dirty="0"/>
              <a:t>R</a:t>
            </a:r>
            <a:r>
              <a:rPr lang="fa-IR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42E27-FF87-4B97-BF16-9E1FDA5E6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068313-B2A5-4888-A464-7D5ABB2E9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550" y="1044575"/>
            <a:ext cx="6184900" cy="3970338"/>
          </a:xfrm>
          <a:prstGeom prst="roundRect">
            <a:avLst>
              <a:gd name="adj" fmla="val 5578"/>
            </a:avLst>
          </a:prstGeom>
          <a:solidFill>
            <a:schemeClr val="bg1"/>
          </a:solidFill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3 + 3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3 - 3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3 *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9 / 3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9 / 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1.5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3 ^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9 %% 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9 %/% 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1</a:t>
            </a:r>
          </a:p>
        </p:txBody>
      </p:sp>
    </p:spTree>
    <p:extLst>
      <p:ext uri="{BB962C8B-B14F-4D97-AF65-F5344CB8AC3E}">
        <p14:creationId xmlns:p14="http://schemas.microsoft.com/office/powerpoint/2010/main" val="165019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4.1 انجام محاسبات ریاضی در</a:t>
            </a:r>
            <a:r>
              <a:rPr lang="en-US" dirty="0"/>
              <a:t>R</a:t>
            </a:r>
            <a:r>
              <a:rPr lang="fa-IR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endParaRPr lang="fa-IR" dirty="0"/>
          </a:p>
          <a:p>
            <a:endParaRPr lang="fa-IR" b="1" dirty="0"/>
          </a:p>
          <a:p>
            <a:endParaRPr lang="fa-IR" dirty="0"/>
          </a:p>
          <a:p>
            <a:endParaRPr lang="fa-IR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02C1E0-B0F2-4D80-B0E8-3C8D9DB36AB3}"/>
              </a:ext>
            </a:extLst>
          </p:cNvPr>
          <p:cNvSpPr/>
          <p:nvPr/>
        </p:nvSpPr>
        <p:spPr>
          <a:xfrm>
            <a:off x="414509" y="1211079"/>
            <a:ext cx="6184553" cy="3641418"/>
          </a:xfrm>
          <a:prstGeom prst="roundRect">
            <a:avLst>
              <a:gd name="adj" fmla="val 5578"/>
            </a:avLst>
          </a:prstGeom>
          <a:solidFill>
            <a:schemeClr val="bg1"/>
          </a:solidFill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abs( -5.7 )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5.7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sign(-5.7)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-1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sqrt( 9 )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exp ( 1 )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2.718282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log ( 5 )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1.609438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log10 (10)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log2 (4)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floor(1.3)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round(4.6579)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Monospace" panose="02000603000000000000" pitchFamily="2" charset="2"/>
              <a:cs typeface="Monospace" panose="02000603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5456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4.1 انجام محاسبات ریاضی در</a:t>
            </a:r>
            <a:r>
              <a:rPr lang="en-US" dirty="0"/>
              <a:t>R</a:t>
            </a:r>
            <a:r>
              <a:rPr lang="fa-IR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endParaRPr lang="fa-IR" dirty="0"/>
          </a:p>
          <a:p>
            <a:endParaRPr lang="fa-IR" b="1" dirty="0"/>
          </a:p>
          <a:p>
            <a:endParaRPr lang="fa-IR" dirty="0"/>
          </a:p>
          <a:p>
            <a:endParaRPr lang="fa-IR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02C1E0-B0F2-4D80-B0E8-3C8D9DB36AB3}"/>
              </a:ext>
            </a:extLst>
          </p:cNvPr>
          <p:cNvSpPr/>
          <p:nvPr/>
        </p:nvSpPr>
        <p:spPr>
          <a:xfrm>
            <a:off x="414509" y="1197405"/>
            <a:ext cx="6184553" cy="3655091"/>
          </a:xfrm>
          <a:prstGeom prst="roundRect">
            <a:avLst>
              <a:gd name="adj" fmla="val 5578"/>
            </a:avLst>
          </a:prstGeom>
          <a:solidFill>
            <a:schemeClr val="bg1"/>
          </a:solidFill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sin(1.5)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0.997495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asin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(0.997495)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1.5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sinh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(1.5)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2.129279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asinh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(2.129279)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1.5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factorial(5)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120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choose(5 , 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gamma(1.5)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0.8862269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beta(1.5 , 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0.07388167</a:t>
            </a:r>
          </a:p>
        </p:txBody>
      </p:sp>
    </p:spTree>
    <p:extLst>
      <p:ext uri="{BB962C8B-B14F-4D97-AF65-F5344CB8AC3E}">
        <p14:creationId xmlns:p14="http://schemas.microsoft.com/office/powerpoint/2010/main" val="25409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B989E-DE53-436C-BB21-6D5BF628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فصل 1 مقدمه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E57C8-72FF-43CE-BE68-6FF5CFCBA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a-IR" b="0" dirty="0"/>
              <a:t>نرم افزار </a:t>
            </a:r>
            <a:r>
              <a:rPr lang="en-US" b="0" dirty="0"/>
              <a:t>R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یک نرم افزار </a:t>
            </a:r>
            <a:r>
              <a:rPr lang="fa-IR" b="0" dirty="0" err="1"/>
              <a:t>محاسباتی</a:t>
            </a:r>
            <a:r>
              <a:rPr lang="fa-IR" b="0" dirty="0"/>
              <a:t> آماری است که در زمان کوتاهی مورد استقبال گسترده قرار گرفته است. با اطمینان </a:t>
            </a:r>
            <a:r>
              <a:rPr lang="fa-IR" b="0" dirty="0" err="1"/>
              <a:t>می‌توان</a:t>
            </a:r>
            <a:r>
              <a:rPr lang="fa-IR" b="0" dirty="0"/>
              <a:t> گفت که </a:t>
            </a:r>
            <a:r>
              <a:rPr lang="en-US" b="0" dirty="0"/>
              <a:t>R </a:t>
            </a:r>
            <a:r>
              <a:rPr lang="fa-IR" b="0" dirty="0"/>
              <a:t>هر روز از روز پیش </a:t>
            </a:r>
            <a:r>
              <a:rPr lang="fa-IR" b="0" dirty="0" err="1"/>
              <a:t>کامل‌تر</a:t>
            </a:r>
            <a:r>
              <a:rPr lang="fa-IR" b="0" dirty="0"/>
              <a:t> است، زیرا بیشتر کاربران آن با نوشتن برنامه </a:t>
            </a:r>
            <a:r>
              <a:rPr lang="fa-IR" b="0" dirty="0" err="1"/>
              <a:t>هایی</a:t>
            </a:r>
            <a:r>
              <a:rPr lang="fa-IR" b="0" dirty="0"/>
              <a:t> برای حل مسأله های خود و به اشتراک گذاشتن آنها در پیشرفت </a:t>
            </a:r>
            <a:r>
              <a:rPr lang="en-US" b="0" dirty="0"/>
              <a:t>R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نقش دارند. این نرم افزار یک زبان برنامه </a:t>
            </a:r>
            <a:r>
              <a:rPr lang="fa-IR" b="0" dirty="0" err="1"/>
              <a:t>نویسی</a:t>
            </a:r>
            <a:r>
              <a:rPr lang="fa-IR" b="0" dirty="0"/>
              <a:t> و محیطی یک پارچه را در اختیار کاربران قرار </a:t>
            </a:r>
            <a:r>
              <a:rPr lang="fa-IR" b="0" dirty="0" err="1"/>
              <a:t>می‌دهد</a:t>
            </a:r>
            <a:r>
              <a:rPr lang="fa-IR" b="0" dirty="0"/>
              <a:t> تا به کمک آن بتوانند کارهای گوناگونی از جمله موارد زیر را انجام دهند: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a-IR" b="0" dirty="0"/>
              <a:t>وارد کردن، ویرایش، پیکره بندی و ذخیره ی انواع داده ها در </a:t>
            </a:r>
            <a:r>
              <a:rPr lang="fa-IR" b="0" dirty="0" err="1"/>
              <a:t>قالب‌های</a:t>
            </a:r>
            <a:r>
              <a:rPr lang="fa-IR" b="0" dirty="0"/>
              <a:t> مناسب،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a-IR" b="0" dirty="0"/>
              <a:t>اجرای </a:t>
            </a:r>
            <a:r>
              <a:rPr lang="fa-IR" b="0" dirty="0" err="1"/>
              <a:t>روش‌ها</a:t>
            </a:r>
            <a:r>
              <a:rPr lang="fa-IR" b="0" dirty="0"/>
              <a:t> و </a:t>
            </a:r>
            <a:r>
              <a:rPr lang="fa-IR" b="0" dirty="0" err="1"/>
              <a:t>تحلیل‌های</a:t>
            </a:r>
            <a:r>
              <a:rPr lang="fa-IR" b="0" dirty="0"/>
              <a:t> رایج آماری با به کار بستن </a:t>
            </a:r>
            <a:r>
              <a:rPr lang="fa-IR" b="0" dirty="0" err="1"/>
              <a:t>تابع‌های</a:t>
            </a:r>
            <a:r>
              <a:rPr lang="fa-IR" b="0" dirty="0"/>
              <a:t> موجود در </a:t>
            </a:r>
            <a:r>
              <a:rPr lang="en-US" b="0" dirty="0"/>
              <a:t>R</a:t>
            </a:r>
            <a:r>
              <a:rPr lang="fa-IR" b="0" dirty="0"/>
              <a:t>،</a:t>
            </a:r>
            <a:endParaRPr lang="en-US" b="0" dirty="0"/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8207D-1B5D-40E9-A01F-92ED949C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57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4.1 انجام محاسبات ریاضی در</a:t>
            </a:r>
            <a:r>
              <a:rPr lang="en-US" dirty="0"/>
              <a:t>R</a:t>
            </a:r>
            <a:r>
              <a:rPr lang="fa-IR" dirty="0"/>
              <a:t> </a:t>
            </a:r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FA5E4D1-C056-4216-B7A5-A045A0BE75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9499805"/>
              </p:ext>
            </p:extLst>
          </p:nvPr>
        </p:nvGraphicFramePr>
        <p:xfrm>
          <a:off x="336550" y="1044575"/>
          <a:ext cx="6184899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61633">
                  <a:extLst>
                    <a:ext uri="{9D8B030D-6E8A-4147-A177-3AD203B41FA5}">
                      <a16:colId xmlns:a16="http://schemas.microsoft.com/office/drawing/2014/main" val="4134198261"/>
                    </a:ext>
                  </a:extLst>
                </a:gridCol>
                <a:gridCol w="2061633">
                  <a:extLst>
                    <a:ext uri="{9D8B030D-6E8A-4147-A177-3AD203B41FA5}">
                      <a16:colId xmlns:a16="http://schemas.microsoft.com/office/drawing/2014/main" val="962190892"/>
                    </a:ext>
                  </a:extLst>
                </a:gridCol>
                <a:gridCol w="2061633">
                  <a:extLst>
                    <a:ext uri="{9D8B030D-6E8A-4147-A177-3AD203B41FA5}">
                      <a16:colId xmlns:a16="http://schemas.microsoft.com/office/drawing/2014/main" val="1120881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ردیف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دستور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کاربرد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79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1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+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 err="1">
                          <a:cs typeface="B Lotus" panose="00000400000000000000" pitchFamily="2" charset="-78"/>
                        </a:rPr>
                        <a:t>عملگر</a:t>
                      </a:r>
                      <a:r>
                        <a:rPr lang="fa-IR" dirty="0">
                          <a:cs typeface="B Lotus" panose="00000400000000000000" pitchFamily="2" charset="-78"/>
                        </a:rPr>
                        <a:t> جمع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301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2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-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 err="1">
                          <a:cs typeface="B Lotus" panose="00000400000000000000" pitchFamily="2" charset="-78"/>
                        </a:rPr>
                        <a:t>عملگر</a:t>
                      </a:r>
                      <a:r>
                        <a:rPr lang="fa-IR" dirty="0">
                          <a:cs typeface="B Lotus" panose="00000400000000000000" pitchFamily="2" charset="-78"/>
                        </a:rPr>
                        <a:t> تفریق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044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3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*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 err="1">
                          <a:cs typeface="B Lotus" panose="00000400000000000000" pitchFamily="2" charset="-78"/>
                        </a:rPr>
                        <a:t>عملگر</a:t>
                      </a:r>
                      <a:r>
                        <a:rPr lang="fa-IR" dirty="0">
                          <a:cs typeface="B Lotus" panose="00000400000000000000" pitchFamily="2" charset="-78"/>
                        </a:rPr>
                        <a:t> ضرب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265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4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/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 err="1">
                          <a:cs typeface="B Lotus" panose="00000400000000000000" pitchFamily="2" charset="-78"/>
                        </a:rPr>
                        <a:t>عملگر</a:t>
                      </a:r>
                      <a:r>
                        <a:rPr lang="fa-IR" dirty="0">
                          <a:cs typeface="B Lotus" panose="00000400000000000000" pitchFamily="2" charset="-78"/>
                        </a:rPr>
                        <a:t> تقسیم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209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5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^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 err="1">
                          <a:cs typeface="B Lotus" panose="00000400000000000000" pitchFamily="2" charset="-78"/>
                        </a:rPr>
                        <a:t>عملگر</a:t>
                      </a:r>
                      <a:r>
                        <a:rPr lang="fa-IR" dirty="0">
                          <a:cs typeface="B Lotus" panose="00000400000000000000" pitchFamily="2" charset="-78"/>
                        </a:rPr>
                        <a:t> </a:t>
                      </a:r>
                      <a:r>
                        <a:rPr lang="fa-IR" dirty="0" err="1">
                          <a:cs typeface="B Lotus" panose="00000400000000000000" pitchFamily="2" charset="-78"/>
                        </a:rPr>
                        <a:t>توان‌رسانی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395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6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%%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 err="1">
                          <a:cs typeface="B Lotus" panose="00000400000000000000" pitchFamily="2" charset="-78"/>
                        </a:rPr>
                        <a:t>عملگر</a:t>
                      </a:r>
                      <a:r>
                        <a:rPr lang="fa-IR" dirty="0">
                          <a:cs typeface="B Lotus" panose="00000400000000000000" pitchFamily="2" charset="-78"/>
                        </a:rPr>
                        <a:t> </a:t>
                      </a:r>
                      <a:r>
                        <a:rPr lang="fa-IR" dirty="0" err="1">
                          <a:cs typeface="B Lotus" panose="00000400000000000000" pitchFamily="2" charset="-78"/>
                        </a:rPr>
                        <a:t>باقی‌مانده</a:t>
                      </a:r>
                      <a:r>
                        <a:rPr lang="fa-IR" dirty="0">
                          <a:cs typeface="B Lotus" panose="00000400000000000000" pitchFamily="2" charset="-78"/>
                        </a:rPr>
                        <a:t> تقسیم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918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7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%/%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 err="1">
                          <a:cs typeface="B Lotus" panose="00000400000000000000" pitchFamily="2" charset="-78"/>
                        </a:rPr>
                        <a:t>عملگر‌خارج</a:t>
                      </a:r>
                      <a:r>
                        <a:rPr lang="fa-IR" dirty="0">
                          <a:cs typeface="B Lotus" panose="00000400000000000000" pitchFamily="2" charset="-78"/>
                        </a:rPr>
                        <a:t> قسمت تقسیم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0571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4.1 انجام محاسبات ریاضی در</a:t>
            </a:r>
            <a:r>
              <a:rPr lang="en-US" dirty="0"/>
              <a:t>R</a:t>
            </a:r>
            <a:r>
              <a:rPr lang="fa-IR" dirty="0"/>
              <a:t> </a:t>
            </a:r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FA5E4D1-C056-4216-B7A5-A045A0BE75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5745600"/>
              </p:ext>
            </p:extLst>
          </p:nvPr>
        </p:nvGraphicFramePr>
        <p:xfrm>
          <a:off x="336550" y="1044575"/>
          <a:ext cx="6184899" cy="3337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61633">
                  <a:extLst>
                    <a:ext uri="{9D8B030D-6E8A-4147-A177-3AD203B41FA5}">
                      <a16:colId xmlns:a16="http://schemas.microsoft.com/office/drawing/2014/main" val="4134198261"/>
                    </a:ext>
                  </a:extLst>
                </a:gridCol>
                <a:gridCol w="2061633">
                  <a:extLst>
                    <a:ext uri="{9D8B030D-6E8A-4147-A177-3AD203B41FA5}">
                      <a16:colId xmlns:a16="http://schemas.microsoft.com/office/drawing/2014/main" val="962190892"/>
                    </a:ext>
                  </a:extLst>
                </a:gridCol>
                <a:gridCol w="2061633">
                  <a:extLst>
                    <a:ext uri="{9D8B030D-6E8A-4147-A177-3AD203B41FA5}">
                      <a16:colId xmlns:a16="http://schemas.microsoft.com/office/drawing/2014/main" val="1120881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ردیف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دستور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کاربرد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79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1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cs typeface="B Lotus" panose="00000400000000000000" pitchFamily="2" charset="-78"/>
                        </a:rPr>
                        <a:t>abs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 err="1">
                          <a:cs typeface="B Lotus" panose="00000400000000000000" pitchFamily="2" charset="-78"/>
                        </a:rPr>
                        <a:t>قدرمطلق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301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2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cs typeface="B Lotus" panose="00000400000000000000" pitchFamily="2" charset="-78"/>
                        </a:rPr>
                        <a:t>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تابع علامت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044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3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cs typeface="B Lotus" panose="00000400000000000000" pitchFamily="2" charset="-78"/>
                        </a:rPr>
                        <a:t>sqrt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 err="1">
                          <a:cs typeface="B Lotus" panose="00000400000000000000" pitchFamily="2" charset="-78"/>
                        </a:rPr>
                        <a:t>جذر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265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4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cs typeface="B Lotus" panose="00000400000000000000" pitchFamily="2" charset="-78"/>
                        </a:rPr>
                        <a:t>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تابع نمایی بر </a:t>
                      </a:r>
                      <a:r>
                        <a:rPr lang="fa-IR" dirty="0" err="1">
                          <a:cs typeface="B Lotus" panose="00000400000000000000" pitchFamily="2" charset="-78"/>
                        </a:rPr>
                        <a:t>پایه‌ی</a:t>
                      </a:r>
                      <a:r>
                        <a:rPr lang="fa-IR" dirty="0">
                          <a:cs typeface="B Lotus" panose="00000400000000000000" pitchFamily="2" charset="-78"/>
                        </a:rPr>
                        <a:t> </a:t>
                      </a:r>
                      <a:r>
                        <a:rPr lang="fa-IR" dirty="0" err="1">
                          <a:cs typeface="B Lotus" panose="00000400000000000000" pitchFamily="2" charset="-78"/>
                        </a:rPr>
                        <a:t>نپر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209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5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cs typeface="B Lotus" panose="00000400000000000000" pitchFamily="2" charset="-78"/>
                        </a:rPr>
                        <a:t>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fa-IR" dirty="0">
                          <a:cs typeface="B Lotus" panose="00000400000000000000" pitchFamily="2" charset="-78"/>
                        </a:rPr>
                        <a:t>لگاریتم بر </a:t>
                      </a:r>
                      <a:r>
                        <a:rPr lang="fa-IR" dirty="0" err="1">
                          <a:cs typeface="B Lotus" panose="00000400000000000000" pitchFamily="2" charset="-78"/>
                        </a:rPr>
                        <a:t>پایه‌ی</a:t>
                      </a:r>
                      <a:r>
                        <a:rPr lang="fa-IR" dirty="0">
                          <a:cs typeface="B Lotus" panose="00000400000000000000" pitchFamily="2" charset="-78"/>
                        </a:rPr>
                        <a:t> عدد طبیعی </a:t>
                      </a:r>
                      <a:r>
                        <a:rPr lang="en-US" dirty="0">
                          <a:cs typeface="B Lotus" panose="00000400000000000000" pitchFamily="2" charset="-78"/>
                        </a:rPr>
                        <a:t>ln </a:t>
                      </a:r>
                      <a:r>
                        <a:rPr lang="fa-IR" dirty="0">
                          <a:cs typeface="B Lotus" panose="00000400000000000000" pitchFamily="2" charset="-78"/>
                        </a:rPr>
                        <a:t> 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395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6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cs typeface="B Lotus" panose="00000400000000000000" pitchFamily="2" charset="-78"/>
                        </a:rPr>
                        <a:t>log10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لگاریتم بر </a:t>
                      </a:r>
                      <a:r>
                        <a:rPr lang="fa-IR" dirty="0" err="1">
                          <a:cs typeface="B Lotus" panose="00000400000000000000" pitchFamily="2" charset="-78"/>
                        </a:rPr>
                        <a:t>پایه‌ی</a:t>
                      </a:r>
                      <a:r>
                        <a:rPr lang="fa-IR" dirty="0">
                          <a:cs typeface="B Lotus" panose="00000400000000000000" pitchFamily="2" charset="-78"/>
                        </a:rPr>
                        <a:t> عدد 10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918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7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cs typeface="B Lotus" panose="00000400000000000000" pitchFamily="2" charset="-78"/>
                        </a:rPr>
                        <a:t>log2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لگاریتم بر </a:t>
                      </a:r>
                      <a:r>
                        <a:rPr lang="fa-IR" dirty="0" err="1">
                          <a:cs typeface="B Lotus" panose="00000400000000000000" pitchFamily="2" charset="-78"/>
                        </a:rPr>
                        <a:t>پایه‌ی</a:t>
                      </a:r>
                      <a:r>
                        <a:rPr lang="fa-IR" dirty="0">
                          <a:cs typeface="B Lotus" panose="00000400000000000000" pitchFamily="2" charset="-78"/>
                        </a:rPr>
                        <a:t> عدد 2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0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8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cs typeface="B Lotus" panose="00000400000000000000" pitchFamily="2" charset="-78"/>
                        </a:rPr>
                        <a:t>floor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جزء صحیح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8291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73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4.1 انجام محاسبات ریاضی در</a:t>
            </a:r>
            <a:r>
              <a:rPr lang="en-US" dirty="0"/>
              <a:t>R</a:t>
            </a:r>
            <a:r>
              <a:rPr lang="fa-IR" dirty="0"/>
              <a:t> </a:t>
            </a:r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FA5E4D1-C056-4216-B7A5-A045A0BE75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5764457"/>
              </p:ext>
            </p:extLst>
          </p:nvPr>
        </p:nvGraphicFramePr>
        <p:xfrm>
          <a:off x="336550" y="1044575"/>
          <a:ext cx="6184899" cy="3708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61633">
                  <a:extLst>
                    <a:ext uri="{9D8B030D-6E8A-4147-A177-3AD203B41FA5}">
                      <a16:colId xmlns:a16="http://schemas.microsoft.com/office/drawing/2014/main" val="4134198261"/>
                    </a:ext>
                  </a:extLst>
                </a:gridCol>
                <a:gridCol w="2061633">
                  <a:extLst>
                    <a:ext uri="{9D8B030D-6E8A-4147-A177-3AD203B41FA5}">
                      <a16:colId xmlns:a16="http://schemas.microsoft.com/office/drawing/2014/main" val="962190892"/>
                    </a:ext>
                  </a:extLst>
                </a:gridCol>
                <a:gridCol w="2061633">
                  <a:extLst>
                    <a:ext uri="{9D8B030D-6E8A-4147-A177-3AD203B41FA5}">
                      <a16:colId xmlns:a16="http://schemas.microsoft.com/office/drawing/2014/main" val="1120881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ردیف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دستور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کاربرد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79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1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cs typeface="B Lotus" panose="00000400000000000000" pitchFamily="2" charset="-78"/>
                        </a:rPr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گرد کردن تا چند رقم اعشار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301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2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cs typeface="B Lotus" panose="00000400000000000000" pitchFamily="2" charset="-78"/>
                        </a:rPr>
                        <a:t>sin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سینوس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044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3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cs typeface="B Lotus" panose="00000400000000000000" pitchFamily="2" charset="-78"/>
                        </a:rPr>
                        <a:t>asin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 err="1">
                          <a:cs typeface="B Lotus" panose="00000400000000000000" pitchFamily="2" charset="-78"/>
                        </a:rPr>
                        <a:t>سینویس</a:t>
                      </a:r>
                      <a:r>
                        <a:rPr lang="fa-IR" dirty="0">
                          <a:cs typeface="B Lotus" panose="00000400000000000000" pitchFamily="2" charset="-78"/>
                        </a:rPr>
                        <a:t> </a:t>
                      </a:r>
                      <a:r>
                        <a:rPr lang="fa-IR" dirty="0" err="1">
                          <a:cs typeface="B Lotus" panose="00000400000000000000" pitchFamily="2" charset="-78"/>
                        </a:rPr>
                        <a:t>اینورس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265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4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cs typeface="B Lotus" panose="00000400000000000000" pitchFamily="2" charset="-78"/>
                        </a:rPr>
                        <a:t>sinh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سینوس </a:t>
                      </a:r>
                      <a:r>
                        <a:rPr lang="fa-IR" dirty="0" err="1">
                          <a:cs typeface="B Lotus" panose="00000400000000000000" pitchFamily="2" charset="-78"/>
                        </a:rPr>
                        <a:t>هایپربولیک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209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5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cs typeface="B Lotus" panose="00000400000000000000" pitchFamily="2" charset="-78"/>
                        </a:rPr>
                        <a:t>asinh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 err="1">
                          <a:cs typeface="B Lotus" panose="00000400000000000000" pitchFamily="2" charset="-78"/>
                        </a:rPr>
                        <a:t>سینویس</a:t>
                      </a:r>
                      <a:r>
                        <a:rPr lang="fa-IR" dirty="0">
                          <a:cs typeface="B Lotus" panose="00000400000000000000" pitchFamily="2" charset="-78"/>
                        </a:rPr>
                        <a:t> </a:t>
                      </a:r>
                      <a:r>
                        <a:rPr lang="fa-IR" dirty="0" err="1">
                          <a:cs typeface="B Lotus" panose="00000400000000000000" pitchFamily="2" charset="-78"/>
                        </a:rPr>
                        <a:t>هایپربولیک</a:t>
                      </a:r>
                      <a:r>
                        <a:rPr lang="fa-IR" dirty="0">
                          <a:cs typeface="B Lotus" panose="00000400000000000000" pitchFamily="2" charset="-78"/>
                        </a:rPr>
                        <a:t> </a:t>
                      </a:r>
                      <a:r>
                        <a:rPr lang="fa-IR" dirty="0" err="1">
                          <a:cs typeface="B Lotus" panose="00000400000000000000" pitchFamily="2" charset="-78"/>
                        </a:rPr>
                        <a:t>اینورس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395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6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cs typeface="B Lotus" panose="00000400000000000000" pitchFamily="2" charset="-78"/>
                        </a:rPr>
                        <a:t>factorial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 err="1">
                          <a:cs typeface="B Lotus" panose="00000400000000000000" pitchFamily="2" charset="-78"/>
                        </a:rPr>
                        <a:t>فاکتوریل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918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7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cs typeface="B Lotus" panose="00000400000000000000" pitchFamily="2" charset="-78"/>
                        </a:rPr>
                        <a:t>choose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تعداد ترکیب ها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0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8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cs typeface="B Lotus" panose="00000400000000000000" pitchFamily="2" charset="-78"/>
                        </a:rPr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تابع گاما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cs typeface="B Lotus" panose="00000400000000000000" pitchFamily="2" charset="-78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cs typeface="B Lotus" panose="00000400000000000000" pitchFamily="2" charset="-78"/>
                        </a:rPr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تابع بتا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913459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8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4.1 انجام محاسبات ریاضی در</a:t>
            </a:r>
            <a:r>
              <a:rPr lang="en-US" dirty="0"/>
              <a:t>R</a:t>
            </a:r>
            <a:r>
              <a:rPr lang="fa-IR" dirty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651CF0-0783-42BE-B81A-AA89F4B1E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a-IR" b="0" dirty="0"/>
              <a:t>برای انجام عمل </a:t>
            </a:r>
            <a:r>
              <a:rPr lang="fa-IR" b="0" dirty="0" err="1"/>
              <a:t>مشتق‌گیری</a:t>
            </a:r>
            <a:r>
              <a:rPr lang="fa-IR" b="0" dirty="0"/>
              <a:t> در </a:t>
            </a:r>
            <a:r>
              <a:rPr lang="en-US" b="0" dirty="0"/>
              <a:t>R</a:t>
            </a:r>
            <a:r>
              <a:rPr lang="fa-IR" b="0" dirty="0"/>
              <a:t> داریم،</a:t>
            </a:r>
            <a:endParaRPr lang="en-US" b="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26F470-E650-4E09-9A47-8B0E23A511E7}"/>
              </a:ext>
            </a:extLst>
          </p:cNvPr>
          <p:cNvSpPr/>
          <p:nvPr/>
        </p:nvSpPr>
        <p:spPr>
          <a:xfrm>
            <a:off x="527605" y="1502815"/>
            <a:ext cx="6071457" cy="3349681"/>
          </a:xfrm>
          <a:prstGeom prst="roundRect">
            <a:avLst>
              <a:gd name="adj" fmla="val 5578"/>
            </a:avLst>
          </a:prstGeom>
          <a:solidFill>
            <a:schemeClr val="bg1"/>
          </a:solidFill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D(expression(3 * sin(x^5)) , "x"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3 * (cos(x^5) * (5 * x^4))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D(expression(3 * x^5) , "x"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3 * (5 * x^4)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D(expression(log(3 * x^5)) , "x"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3 * (5 * x^4)/(3 * x^5)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Monospace" panose="02000603000000000000" pitchFamily="2" charset="2"/>
              <a:cs typeface="Monospace" panose="02000603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Monospace" panose="02000603000000000000" pitchFamily="2" charset="2"/>
              <a:cs typeface="Monospace" panose="02000603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9470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3047-3119-46E8-8E70-7C6D5219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2.4.1 اعداد مختلط و مقدارهای عددی ویژه در </a:t>
            </a:r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3F590-AFAF-43CC-B7CA-79D14189E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a-IR" b="0" dirty="0"/>
              <a:t>علاوه بر اعداد حقیقی( صحیح و اعشاری) تعریف اعداد مختلط و انجام اعمال حسابی مربوط به </a:t>
            </a:r>
            <a:r>
              <a:rPr lang="fa-IR" b="0" dirty="0" err="1"/>
              <a:t>آن‌ها</a:t>
            </a:r>
            <a:r>
              <a:rPr lang="fa-IR" b="0" dirty="0"/>
              <a:t> در </a:t>
            </a:r>
            <a:r>
              <a:rPr lang="en-US" b="0" dirty="0"/>
              <a:t>R</a:t>
            </a:r>
            <a:r>
              <a:rPr lang="fa-IR" b="0" dirty="0"/>
              <a:t> نیز </a:t>
            </a:r>
            <a:r>
              <a:rPr lang="fa-IR" b="0" dirty="0" err="1"/>
              <a:t>امکان‌پذیراست</a:t>
            </a:r>
            <a:r>
              <a:rPr lang="fa-IR" b="0" dirty="0"/>
              <a:t>. به عنوان نمونه، عدد مختلط </a:t>
            </a:r>
            <a:r>
              <a:rPr lang="en-US" b="0" dirty="0"/>
              <a:t>1 + 3i</a:t>
            </a:r>
            <a:r>
              <a:rPr lang="fa-IR" b="0" dirty="0"/>
              <a:t> در </a:t>
            </a:r>
            <a:r>
              <a:rPr lang="en-US" b="0" dirty="0"/>
              <a:t>R</a:t>
            </a:r>
            <a:r>
              <a:rPr lang="fa-IR" b="0" dirty="0"/>
              <a:t> به صورت زیر تعریف و </a:t>
            </a:r>
            <a:r>
              <a:rPr lang="fa-IR" b="0" dirty="0" err="1"/>
              <a:t>محاسباتی</a:t>
            </a:r>
            <a:r>
              <a:rPr lang="fa-IR" b="0" dirty="0"/>
              <a:t> و توابع ریاضی </a:t>
            </a:r>
            <a:r>
              <a:rPr lang="fa-IR" b="0" dirty="0" err="1"/>
              <a:t>به‌کار</a:t>
            </a:r>
            <a:r>
              <a:rPr lang="fa-IR" b="0" dirty="0"/>
              <a:t> گرفته </a:t>
            </a:r>
            <a:r>
              <a:rPr lang="fa-IR" b="0" dirty="0" err="1"/>
              <a:t>می‌شود</a:t>
            </a:r>
            <a:r>
              <a:rPr lang="fa-IR" b="0" dirty="0"/>
              <a:t>.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3E26B-01C2-430F-979D-8BE907565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7094" y="296109"/>
            <a:ext cx="727634" cy="358835"/>
          </a:xfrm>
        </p:spPr>
        <p:txBody>
          <a:bodyPr/>
          <a:lstStyle/>
          <a:p>
            <a:fld id="{B82CCC60-E8CD-4174-8B1A-7DF615B22EE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BC2EA4-278C-44C6-A360-32479629E6BE}"/>
              </a:ext>
            </a:extLst>
          </p:cNvPr>
          <p:cNvSpPr/>
          <p:nvPr/>
        </p:nvSpPr>
        <p:spPr>
          <a:xfrm>
            <a:off x="527605" y="2419045"/>
            <a:ext cx="5993671" cy="2433451"/>
          </a:xfrm>
          <a:prstGeom prst="roundRect">
            <a:avLst>
              <a:gd name="adj" fmla="val 5578"/>
            </a:avLst>
          </a:prstGeom>
          <a:solidFill>
            <a:schemeClr val="bg1"/>
          </a:solidFill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1 + 3i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1+3i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1 + 3i + 5.5 - 5i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6.5-2i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(1 + 3i)^3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-26-18i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exp(1 + 3i 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-2.691079+0.383604i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Monospace" panose="02000603000000000000" pitchFamily="2" charset="2"/>
              <a:cs typeface="Monospace" panose="02000603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Monospace" panose="02000603000000000000" pitchFamily="2" charset="2"/>
              <a:cs typeface="Monospace" panose="02000603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2715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2A995-E5C5-4655-ABCF-FA3C91D93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2.4.1 اعداد مختلط و مقدارهای عددی ویژه در </a:t>
            </a:r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1AEA6-5382-4F63-852F-128489805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a-IR" b="0" dirty="0"/>
              <a:t>ما در زبان برنامه </a:t>
            </a:r>
            <a:r>
              <a:rPr lang="fa-IR" b="0" dirty="0" err="1"/>
              <a:t>نویسی</a:t>
            </a:r>
            <a:r>
              <a:rPr lang="fa-IR" b="0" dirty="0"/>
              <a:t> </a:t>
            </a:r>
            <a:r>
              <a:rPr lang="en-US" b="0" dirty="0"/>
              <a:t>R</a:t>
            </a:r>
            <a:r>
              <a:rPr lang="fa-IR" b="0" dirty="0"/>
              <a:t> به </a:t>
            </a:r>
            <a:r>
              <a:rPr lang="fa-IR" b="0" dirty="0" err="1"/>
              <a:t>مقادیری</a:t>
            </a:r>
            <a:r>
              <a:rPr lang="fa-IR" b="0" dirty="0"/>
              <a:t> ویژه نیاز داریم و </a:t>
            </a:r>
            <a:r>
              <a:rPr lang="fa-IR" b="0" dirty="0" err="1"/>
              <a:t>می‌بایست</a:t>
            </a:r>
            <a:r>
              <a:rPr lang="fa-IR" b="0" dirty="0"/>
              <a:t> آشنایی </a:t>
            </a:r>
            <a:r>
              <a:rPr lang="fa-IR" b="0" dirty="0" err="1"/>
              <a:t>اولیه‌ای</a:t>
            </a:r>
            <a:r>
              <a:rPr lang="fa-IR" b="0" dirty="0"/>
              <a:t> با آنها داشته باشیم </a:t>
            </a:r>
            <a:r>
              <a:rPr lang="fa-IR" b="0" dirty="0" err="1"/>
              <a:t>ولذا</a:t>
            </a:r>
            <a:r>
              <a:rPr lang="fa-IR" b="0" dirty="0"/>
              <a:t> یک </a:t>
            </a:r>
            <a:r>
              <a:rPr lang="fa-IR" b="0" dirty="0" err="1"/>
              <a:t>لیستی</a:t>
            </a:r>
            <a:r>
              <a:rPr lang="fa-IR" b="0" dirty="0"/>
              <a:t> از آنها تهیه کردیم در پایین.</a:t>
            </a:r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AC94C-5597-4D4F-8802-F9FDC64EF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075" y="296109"/>
            <a:ext cx="727634" cy="358835"/>
          </a:xfrm>
        </p:spPr>
        <p:txBody>
          <a:bodyPr/>
          <a:lstStyle/>
          <a:p>
            <a:fld id="{B82CCC60-E8CD-4174-8B1A-7DF615B22EEF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5438B95-7501-4E4E-BD4E-F552A5099E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0064046"/>
                  </p:ext>
                </p:extLst>
              </p:nvPr>
            </p:nvGraphicFramePr>
            <p:xfrm>
              <a:off x="985720" y="1808225"/>
              <a:ext cx="4572000" cy="30988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32185553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36750508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477776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cs typeface="B Lotus" panose="00000400000000000000" pitchFamily="2" charset="-78"/>
                            </a:rPr>
                            <a:t>ردیف</a:t>
                          </a:r>
                          <a:endParaRPr lang="en-US" dirty="0"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cs typeface="B Lotus" panose="00000400000000000000" pitchFamily="2" charset="-78"/>
                            </a:rPr>
                            <a:t>دستور</a:t>
                          </a:r>
                          <a:endParaRPr lang="en-US" dirty="0"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cs typeface="B Lotus" panose="00000400000000000000" pitchFamily="2" charset="-78"/>
                            </a:rPr>
                            <a:t>شرح</a:t>
                          </a:r>
                          <a:endParaRPr lang="en-US" dirty="0"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540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cs typeface="B Lotus" panose="00000400000000000000" pitchFamily="2" charset="-78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 err="1">
                              <a:cs typeface="B Lotus" panose="00000400000000000000" pitchFamily="2" charset="-78"/>
                            </a:rPr>
                            <a:t>NaN</a:t>
                          </a:r>
                          <a:endParaRPr lang="en-US" dirty="0"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cs typeface="B Lotus" panose="00000400000000000000" pitchFamily="2" charset="-78"/>
                            </a:rPr>
                            <a:t>مقدار عددی تعریف نشده است</a:t>
                          </a:r>
                          <a:endParaRPr lang="en-US" dirty="0"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1912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cs typeface="B Lotus" panose="00000400000000000000" pitchFamily="2" charset="-78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cs typeface="B Lotus" panose="00000400000000000000" pitchFamily="2" charset="-78"/>
                            </a:rPr>
                            <a:t>NA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cs typeface="B Lotus" panose="00000400000000000000" pitchFamily="2" charset="-78"/>
                            </a:rPr>
                            <a:t>مقدار گمشده است</a:t>
                          </a:r>
                          <a:endParaRPr lang="en-US" dirty="0"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13862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cs typeface="B Lotus" panose="00000400000000000000" pitchFamily="2" charset="-78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cs typeface="B Lotus" panose="00000400000000000000" pitchFamily="2" charset="-78"/>
                            </a:rPr>
                            <a:t>-Inf , Inf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cs typeface="B Lotus" panose="00000400000000000000" pitchFamily="2" charset="-78"/>
                            </a:rPr>
                            <a:t>مثبت و منفی بینهایت</a:t>
                          </a:r>
                          <a:endParaRPr lang="en-US" dirty="0"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49575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cs typeface="B Lotus" panose="00000400000000000000" pitchFamily="2" charset="-78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cs typeface="B Lotus" panose="00000400000000000000" pitchFamily="2" charset="-78"/>
                            </a:rPr>
                            <a:t>NULL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cs typeface="B Lotus" panose="00000400000000000000" pitchFamily="2" charset="-78"/>
                            </a:rPr>
                            <a:t>پوچ</a:t>
                          </a:r>
                          <a:endParaRPr lang="en-US" dirty="0"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11016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cs typeface="B Lotus" panose="00000400000000000000" pitchFamily="2" charset="-78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cs typeface="B Lotus" panose="00000400000000000000" pitchFamily="2" charset="-78"/>
                            </a:rPr>
                            <a:t>pi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cs typeface="B Lotus" panose="00000400000000000000" pitchFamily="2" charset="-78"/>
                            </a:rPr>
                            <a:t> عددی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endParaRPr lang="en-US" dirty="0"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81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cs typeface="B Lotus" panose="00000400000000000000" pitchFamily="2" charset="-78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cs typeface="B Lotus" panose="00000400000000000000" pitchFamily="2" charset="-78"/>
                            </a:rPr>
                            <a:t>TRUE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cs typeface="B Lotus" panose="00000400000000000000" pitchFamily="2" charset="-78"/>
                            </a:rPr>
                            <a:t>مقدار منطقی درست</a:t>
                          </a:r>
                          <a:endParaRPr lang="en-US" dirty="0"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0719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cs typeface="B Lotus" panose="00000400000000000000" pitchFamily="2" charset="-78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cs typeface="B Lotus" panose="00000400000000000000" pitchFamily="2" charset="-78"/>
                            </a:rPr>
                            <a:t>FALSE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cs typeface="B Lotus" panose="00000400000000000000" pitchFamily="2" charset="-78"/>
                            </a:rPr>
                            <a:t>مقدار منطقی نادرست</a:t>
                          </a:r>
                          <a:endParaRPr lang="en-US" dirty="0"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48287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5438B95-7501-4E4E-BD4E-F552A5099E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0064046"/>
                  </p:ext>
                </p:extLst>
              </p:nvPr>
            </p:nvGraphicFramePr>
            <p:xfrm>
              <a:off x="985720" y="1808225"/>
              <a:ext cx="4572000" cy="30988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32185553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367505082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477776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cs typeface="B Lotus" panose="00000400000000000000" pitchFamily="2" charset="-78"/>
                            </a:rPr>
                            <a:t>ردیف</a:t>
                          </a:r>
                          <a:endParaRPr lang="en-US" dirty="0"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cs typeface="B Lotus" panose="00000400000000000000" pitchFamily="2" charset="-78"/>
                            </a:rPr>
                            <a:t>دستور</a:t>
                          </a:r>
                          <a:endParaRPr lang="en-US" dirty="0"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cs typeface="B Lotus" panose="00000400000000000000" pitchFamily="2" charset="-78"/>
                            </a:rPr>
                            <a:t>شرح</a:t>
                          </a:r>
                          <a:endParaRPr lang="en-US" dirty="0"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054098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cs typeface="B Lotus" panose="00000400000000000000" pitchFamily="2" charset="-78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 err="1">
                              <a:cs typeface="B Lotus" panose="00000400000000000000" pitchFamily="2" charset="-78"/>
                            </a:rPr>
                            <a:t>NaN</a:t>
                          </a:r>
                          <a:endParaRPr lang="en-US" dirty="0"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cs typeface="B Lotus" panose="00000400000000000000" pitchFamily="2" charset="-78"/>
                            </a:rPr>
                            <a:t>مقدار عددی تعریف نشده است</a:t>
                          </a:r>
                          <a:endParaRPr lang="en-US" dirty="0"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1912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cs typeface="B Lotus" panose="00000400000000000000" pitchFamily="2" charset="-78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cs typeface="B Lotus" panose="00000400000000000000" pitchFamily="2" charset="-78"/>
                            </a:rPr>
                            <a:t>NA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cs typeface="B Lotus" panose="00000400000000000000" pitchFamily="2" charset="-78"/>
                            </a:rPr>
                            <a:t>مقدار گمشده است</a:t>
                          </a:r>
                          <a:endParaRPr lang="en-US" dirty="0"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13862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cs typeface="B Lotus" panose="00000400000000000000" pitchFamily="2" charset="-78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cs typeface="B Lotus" panose="00000400000000000000" pitchFamily="2" charset="-78"/>
                            </a:rPr>
                            <a:t>-Inf , Inf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cs typeface="B Lotus" panose="00000400000000000000" pitchFamily="2" charset="-78"/>
                            </a:rPr>
                            <a:t>مثبت و منفی بینهایت</a:t>
                          </a:r>
                          <a:endParaRPr lang="en-US" dirty="0"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49575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cs typeface="B Lotus" panose="00000400000000000000" pitchFamily="2" charset="-78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cs typeface="B Lotus" panose="00000400000000000000" pitchFamily="2" charset="-78"/>
                            </a:rPr>
                            <a:t>NULL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cs typeface="B Lotus" panose="00000400000000000000" pitchFamily="2" charset="-78"/>
                            </a:rPr>
                            <a:t>پوچ</a:t>
                          </a:r>
                          <a:endParaRPr lang="en-US" dirty="0"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11016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cs typeface="B Lotus" panose="00000400000000000000" pitchFamily="2" charset="-78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cs typeface="B Lotus" panose="00000400000000000000" pitchFamily="2" charset="-78"/>
                            </a:rPr>
                            <a:t>pi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800" t="-536066" r="-1600" b="-2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81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cs typeface="B Lotus" panose="00000400000000000000" pitchFamily="2" charset="-78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cs typeface="B Lotus" panose="00000400000000000000" pitchFamily="2" charset="-78"/>
                            </a:rPr>
                            <a:t>TRUE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cs typeface="B Lotus" panose="00000400000000000000" pitchFamily="2" charset="-78"/>
                            </a:rPr>
                            <a:t>مقدار منطقی درست</a:t>
                          </a:r>
                          <a:endParaRPr lang="en-US" dirty="0"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0719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cs typeface="B Lotus" panose="00000400000000000000" pitchFamily="2" charset="-78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cs typeface="B Lotus" panose="00000400000000000000" pitchFamily="2" charset="-78"/>
                            </a:rPr>
                            <a:t>FALSE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cs typeface="B Lotus" panose="00000400000000000000" pitchFamily="2" charset="-78"/>
                            </a:rPr>
                            <a:t>مقدار منطقی نادرست</a:t>
                          </a:r>
                          <a:endParaRPr lang="en-US" dirty="0"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48287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8701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4E88-2339-485C-AEDA-43B7EED96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3.4.1 دقت محاسبات عددی در کامپیوتر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4EF95E-979D-494E-9D1D-42850B880A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fa-IR" b="0" dirty="0"/>
                  <a:t>در مورد محدودیت تعداد </a:t>
                </a:r>
                <a:r>
                  <a:rPr lang="fa-IR" b="0" dirty="0" err="1"/>
                  <a:t>رقم‌های</a:t>
                </a:r>
                <a:r>
                  <a:rPr lang="fa-IR" b="0" dirty="0"/>
                  <a:t> </a:t>
                </a:r>
                <a:r>
                  <a:rPr lang="fa-IR" b="0" dirty="0" err="1"/>
                  <a:t>معنی‌دار</a:t>
                </a:r>
                <a:r>
                  <a:rPr lang="fa-IR" b="0" dirty="0"/>
                  <a:t> یک عدد و محاسبات عددی در کامپیوتر </a:t>
                </a:r>
                <a:r>
                  <a:rPr lang="fa-IR" b="0" dirty="0" err="1"/>
                  <a:t>پاره‌ای</a:t>
                </a:r>
                <a:r>
                  <a:rPr lang="fa-IR" b="0" dirty="0"/>
                  <a:t> توضیحات لازم است. به عنوان نمونه عدد گنگ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14159265</m:t>
                      </m:r>
                    </m:oMath>
                  </m:oMathPara>
                </a14:m>
                <a:endParaRPr lang="fa-IR" b="0" dirty="0"/>
              </a:p>
              <a:p>
                <a:pPr marL="0" indent="0">
                  <a:buNone/>
                </a:pPr>
                <a:r>
                  <a:rPr lang="fa-IR" b="0" dirty="0"/>
                  <a:t>و عدد گویای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a-I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a-I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fa-I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fa-I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a-I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fa-I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a-IR" b="0" i="1" smtClean="0">
                          <a:latin typeface="Cambria Math" panose="02040503050406030204" pitchFamily="18" charset="0"/>
                        </a:rPr>
                        <m:t>66666666</m:t>
                      </m:r>
                    </m:oMath>
                  </m:oMathPara>
                </a14:m>
                <a:endParaRPr lang="fa-IR" b="0" dirty="0"/>
              </a:p>
              <a:p>
                <a:pPr marL="0" indent="0">
                  <a:buNone/>
                </a:pPr>
                <a:r>
                  <a:rPr lang="fa-IR" b="0" dirty="0"/>
                  <a:t>را در نظر بگیرید. چنین </a:t>
                </a:r>
                <a:r>
                  <a:rPr lang="fa-IR" b="0" dirty="0" err="1"/>
                  <a:t>عددهایی</a:t>
                </a:r>
                <a:r>
                  <a:rPr lang="fa-IR" b="0" dirty="0"/>
                  <a:t> داری بسط اعشاری متناهی نیستند؛ یعنی تعداد رقم های اعشاری </a:t>
                </a:r>
                <a:r>
                  <a:rPr lang="fa-IR" b="0" dirty="0" err="1"/>
                  <a:t>آن‌ها</a:t>
                </a:r>
                <a:r>
                  <a:rPr lang="fa-IR" b="0" dirty="0"/>
                  <a:t> </a:t>
                </a:r>
                <a:r>
                  <a:rPr lang="fa-IR" b="0" dirty="0" err="1"/>
                  <a:t>بی‌نهایت</a:t>
                </a:r>
                <a:r>
                  <a:rPr lang="fa-IR" b="0" dirty="0"/>
                  <a:t> است. از آنجایی که عددها به صورت </a:t>
                </a:r>
                <a:r>
                  <a:rPr lang="fa-IR" b="0" dirty="0" err="1"/>
                  <a:t>رشته‌هایی</a:t>
                </a:r>
                <a:r>
                  <a:rPr lang="fa-IR" b="0" dirty="0"/>
                  <a:t> با طول متناهی از </a:t>
                </a:r>
                <a:r>
                  <a:rPr lang="fa-IR" b="0" dirty="0" err="1"/>
                  <a:t>صفرها</a:t>
                </a:r>
                <a:r>
                  <a:rPr lang="fa-IR" b="0" dirty="0"/>
                  <a:t> و </a:t>
                </a:r>
                <a:r>
                  <a:rPr lang="fa-IR" b="0" dirty="0" err="1"/>
                  <a:t>یک‌ها</a:t>
                </a:r>
                <a:r>
                  <a:rPr lang="fa-IR" b="0" dirty="0"/>
                  <a:t> در </a:t>
                </a:r>
                <a:r>
                  <a:rPr lang="fa-IR" b="0" dirty="0" err="1"/>
                  <a:t>حافظه‌ی</a:t>
                </a:r>
                <a:r>
                  <a:rPr lang="fa-IR" b="0" dirty="0"/>
                  <a:t> کامپیوتر قرار می گیرند، چنین </a:t>
                </a:r>
                <a:r>
                  <a:rPr lang="fa-IR" b="0" dirty="0" err="1"/>
                  <a:t>عددهای</a:t>
                </a:r>
                <a:r>
                  <a:rPr lang="fa-IR" b="0" dirty="0"/>
                  <a:t> حقیقی را </a:t>
                </a:r>
                <a:r>
                  <a:rPr lang="fa-IR" b="0" dirty="0" err="1"/>
                  <a:t>نمی</a:t>
                </a:r>
                <a:r>
                  <a:rPr lang="fa-IR" b="0" dirty="0"/>
                  <a:t> توان در کامپیوتر ذخیره کرد و در عمل تنها مقدار تقریبی آنها (با تعداد محدود رقم اعشاری) به کار برده </a:t>
                </a:r>
                <a:r>
                  <a:rPr lang="fa-IR" b="0" dirty="0" err="1"/>
                  <a:t>می‌شود</a:t>
                </a:r>
                <a:r>
                  <a:rPr lang="fa-IR" b="0" dirty="0"/>
                  <a:t>. همچنین ذخیره کردن اعداد بسیار بزرگ مانند</a:t>
                </a:r>
                <a:endParaRPr lang="en-US" b="0" dirty="0"/>
              </a:p>
              <a:p>
                <a:pPr marL="0" indent="0" algn="ctr">
                  <a:buNone/>
                </a:pPr>
                <a:r>
                  <a:rPr lang="fa-IR" b="0" dirty="0"/>
                  <a:t> </a:t>
                </a:r>
                <a14:m>
                  <m:oMath xmlns:m="http://schemas.openxmlformats.org/officeDocument/2006/math">
                    <m:r>
                      <a:rPr lang="fa-IR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fa-IR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fa-IR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fa-I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a-I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fa-IR" b="0" i="1" smtClean="0">
                            <a:latin typeface="Cambria Math" panose="02040503050406030204" pitchFamily="18" charset="0"/>
                          </a:rPr>
                          <m:t>500</m:t>
                        </m:r>
                      </m:sup>
                    </m:sSup>
                  </m:oMath>
                </a14:m>
                <a:r>
                  <a:rPr lang="fa-IR" b="0" dirty="0"/>
                  <a:t>  </a:t>
                </a:r>
                <a:endParaRPr lang="en-US" b="0" dirty="0"/>
              </a:p>
              <a:p>
                <a:pPr marL="0" indent="0">
                  <a:buNone/>
                </a:pPr>
                <a:r>
                  <a:rPr lang="fa-IR" b="0" dirty="0"/>
                  <a:t>و یا اعداد بسیار کوچک مانند</a:t>
                </a:r>
                <a:br>
                  <a:rPr lang="en-US" b="0" dirty="0"/>
                </a:br>
                <a:r>
                  <a:rPr lang="fa-IR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452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 </a:t>
                </a:r>
                <a:r>
                  <a:rPr lang="fa-IR" b="0" dirty="0"/>
                  <a:t>با </a:t>
                </a:r>
                <a:r>
                  <a:rPr lang="fa-IR" b="0" dirty="0" err="1"/>
                  <a:t>چالش‌هایی</a:t>
                </a:r>
                <a:r>
                  <a:rPr lang="fa-IR" b="0" dirty="0"/>
                  <a:t> همراه است و به دلیل متناهی بودن حافظه هر کامپیوتری امکان ذخیره کردن هر عدد بسیار بزرگ یا بسیار کوچک امکان پذیر نیست. بنابراین هر عدد حقیقی </a:t>
                </a:r>
                <a:r>
                  <a:rPr lang="fa-IR" b="0" dirty="0" err="1"/>
                  <a:t>دلخواهی</a:t>
                </a:r>
                <a:r>
                  <a:rPr lang="fa-IR" b="0" dirty="0"/>
                  <a:t> را </a:t>
                </a:r>
                <a:r>
                  <a:rPr lang="fa-IR" b="0" dirty="0" err="1"/>
                  <a:t>نمی‌توان</a:t>
                </a:r>
                <a:r>
                  <a:rPr lang="fa-IR" b="0" dirty="0"/>
                  <a:t> در کامپیوتر ذخیره کرد. در واقع اگر در یک کامپیوتر نوعی هر عدد را بتوان در یک رشته به طول </a:t>
                </a:r>
                <a:r>
                  <a:rPr lang="en-US" b="0" dirty="0"/>
                  <a:t>N </a:t>
                </a:r>
                <a:r>
                  <a:rPr lang="fa-IR" b="0" dirty="0"/>
                  <a:t>ذخیره کرد تنها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fa-IR" b="0" dirty="0"/>
                  <a:t> عدد صحیح و  تنها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fa-IR" b="0" dirty="0"/>
                  <a:t> اعداد اعشاری در بازه (۰٫۱) را </a:t>
                </a:r>
                <a:r>
                  <a:rPr lang="fa-IR" b="0" dirty="0" err="1"/>
                  <a:t>می‌توان</a:t>
                </a:r>
                <a:r>
                  <a:rPr lang="fa-IR" b="0" dirty="0"/>
                  <a:t> ارایه داد. این در حالی است که </a:t>
                </a:r>
                <a:r>
                  <a:rPr lang="fa-IR" b="0" dirty="0" err="1"/>
                  <a:t>مجموعه‌ی</a:t>
                </a:r>
                <a:r>
                  <a:rPr lang="fa-IR" b="0" dirty="0"/>
                  <a:t> اعداد </a:t>
                </a:r>
                <a:r>
                  <a:rPr lang="fa-IR" b="0" dirty="0" err="1"/>
                  <a:t>صحيح</a:t>
                </a:r>
                <a:r>
                  <a:rPr lang="fa-IR" b="0" dirty="0"/>
                  <a:t> </a:t>
                </a:r>
                <a:r>
                  <a:rPr lang="fa-IR" b="0" dirty="0" err="1"/>
                  <a:t>نامتناهی</a:t>
                </a:r>
                <a:r>
                  <a:rPr lang="fa-IR" b="0" dirty="0"/>
                  <a:t> </a:t>
                </a:r>
                <a:r>
                  <a:rPr lang="fa-IR" b="0" dirty="0" err="1"/>
                  <a:t>شمارا</a:t>
                </a:r>
                <a:r>
                  <a:rPr lang="fa-IR" b="0" dirty="0"/>
                  <a:t> و مجموعه اعداد حقیقی در بازه (۰٫۱) </a:t>
                </a:r>
                <a:r>
                  <a:rPr lang="fa-IR" b="0" dirty="0" err="1"/>
                  <a:t>نامتناهی</a:t>
                </a:r>
                <a:r>
                  <a:rPr lang="fa-IR" b="0" dirty="0"/>
                  <a:t> </a:t>
                </a:r>
                <a:r>
                  <a:rPr lang="fa-IR" b="0" dirty="0" err="1"/>
                  <a:t>ناشمار</a:t>
                </a:r>
                <a:r>
                  <a:rPr lang="fa-IR" b="0" dirty="0"/>
                  <a:t> است.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4EF95E-979D-494E-9D1D-42850B880A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7" t="-1074" r="-296" b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967A5-1AB0-4030-A3FD-7377EEECD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31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4E88-2339-485C-AEDA-43B7EED96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3.4.1 دقت محاسبات عددی در کامپیوتر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4EF95E-979D-494E-9D1D-42850B880A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fa-IR" b="0" dirty="0"/>
                  <a:t>برای به کارگیری </a:t>
                </a:r>
                <a:r>
                  <a:rPr lang="fa-IR" b="0" dirty="0" err="1"/>
                  <a:t>بهینه‌ی</a:t>
                </a:r>
                <a:r>
                  <a:rPr lang="fa-IR" b="0" dirty="0"/>
                  <a:t> حافظه و امکان ذخیره کردن گستره بیشتری از </a:t>
                </a:r>
                <a:r>
                  <a:rPr lang="fa-IR" b="0" dirty="0" err="1"/>
                  <a:t>عددهای</a:t>
                </a:r>
                <a:r>
                  <a:rPr lang="fa-IR" b="0" dirty="0"/>
                  <a:t> بزرگ و کوچک، اعداد در کامپیوتر با نمایش ممیز شناور</a:t>
                </a:r>
                <a:endParaRPr lang="en-US" b="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</a:p>
              <a:p>
                <a:pPr marL="0" indent="0">
                  <a:buNone/>
                </a:pPr>
                <a:r>
                  <a:rPr lang="fa-IR" b="0" dirty="0"/>
                  <a:t>ارایه </a:t>
                </a:r>
                <a:r>
                  <a:rPr lang="fa-IR" b="0" dirty="0" err="1"/>
                  <a:t>می‌شوند</a:t>
                </a:r>
                <a:r>
                  <a:rPr lang="fa-IR" b="0" dirty="0"/>
                  <a:t> که در آن عدد حقیقی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fa-IR" b="0" dirty="0"/>
                  <a:t>و ضریب علمی،</a:t>
                </a:r>
                <a:br>
                  <a:rPr lang="fa-IR" b="0" dirty="0"/>
                </a:br>
                <a:r>
                  <a:rPr lang="fa-IR" b="0" dirty="0"/>
                  <a:t> ۱۰ پایه و عدد </a:t>
                </a:r>
                <a:r>
                  <a:rPr lang="fa-IR" b="0" dirty="0" err="1"/>
                  <a:t>صحيح</a:t>
                </a:r>
                <a:r>
                  <a:rPr lang="fa-IR" b="0" dirty="0"/>
                  <a:t> </a:t>
                </a:r>
                <a:r>
                  <a:rPr lang="en-US" b="0" dirty="0"/>
                  <a:t>c</a:t>
                </a:r>
                <a:r>
                  <a:rPr lang="fa-IR" b="0" dirty="0"/>
                  <a:t> توان است. به عنوان نمونه، عدد ۱۵۲۸۵۳</a:t>
                </a:r>
                <a:r>
                  <a:rPr lang="en-US" b="0" dirty="0"/>
                  <a:t>.</a:t>
                </a:r>
                <a:r>
                  <a:rPr lang="fa-IR" b="0" dirty="0"/>
                  <a:t>۵۰۴۷ =</a:t>
                </a:r>
                <a:r>
                  <a:rPr lang="en-US" b="0" dirty="0"/>
                  <a:t>x </a:t>
                </a:r>
                <a:endParaRPr lang="fa-IR" b="0" dirty="0"/>
              </a:p>
              <a:p>
                <a:pPr marL="0" indent="0">
                  <a:buNone/>
                </a:pPr>
                <a:r>
                  <a:rPr lang="fa-IR" b="0" dirty="0"/>
                  <a:t>دارای نمایش ممیز شناور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528535047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fa-IR" b="0" dirty="0"/>
                  <a:t> است. اگر یک کامپیوتر تنها بتواند </a:t>
                </a:r>
                <a:r>
                  <a:rPr lang="fa-IR" b="0" dirty="0" err="1"/>
                  <a:t>عددهای</a:t>
                </a:r>
                <a:r>
                  <a:rPr lang="fa-IR" b="0" dirty="0"/>
                  <a:t> با ضریب علمی </a:t>
                </a:r>
                <a:r>
                  <a:rPr lang="en-US" b="0" dirty="0"/>
                  <a:t>a</a:t>
                </a:r>
                <a:r>
                  <a:rPr lang="fa-IR" b="0" dirty="0"/>
                  <a:t> تا ۷ رقم معنی دار (صحیح و اعشاری) را ذخیره کند، آنگاه </a:t>
                </a:r>
                <a:r>
                  <a:rPr lang="en-US" b="0" dirty="0"/>
                  <a:t>x</a:t>
                </a:r>
                <a:r>
                  <a:rPr lang="fa-IR" b="0" dirty="0"/>
                  <a:t> ، به صورت </a:t>
                </a:r>
                <a14:m>
                  <m:oMath xmlns:m="http://schemas.openxmlformats.org/officeDocument/2006/math">
                    <m:r>
                      <a:rPr lang="fa-I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a-I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fa-I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a-IR" b="0" i="1" smtClean="0">
                        <a:latin typeface="Cambria Math" panose="02040503050406030204" pitchFamily="18" charset="0"/>
                      </a:rPr>
                      <m:t>528535</m:t>
                    </m:r>
                    <m:r>
                      <a:rPr lang="fa-IR" b="0" i="1" smtClean="0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fa-I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a-I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a-I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fa-IR" b="0" dirty="0"/>
                  <a:t> (رقم های ۰۴۷ از انتهای ارقام اعشاری </a:t>
                </a:r>
                <a:r>
                  <a:rPr lang="en-US" b="0" dirty="0"/>
                  <a:t>x</a:t>
                </a:r>
                <a:r>
                  <a:rPr lang="fa-IR" b="0" dirty="0"/>
                  <a:t> بریده شده است) ذخیره </a:t>
                </a:r>
                <a:r>
                  <a:rPr lang="fa-IR" b="0" dirty="0" err="1"/>
                  <a:t>می‌شود</a:t>
                </a:r>
                <a:r>
                  <a:rPr lang="fa-IR" b="0" dirty="0"/>
                  <a:t> که با مقدار واقعی آن اندکی اختلاف دارد. علاوه بر این، نتایج </a:t>
                </a:r>
                <a:r>
                  <a:rPr lang="fa-IR" b="0" dirty="0" err="1"/>
                  <a:t>عمل‌های</a:t>
                </a:r>
                <a:r>
                  <a:rPr lang="fa-IR" b="0" dirty="0"/>
                  <a:t> حسابی مانند جمع در کامپیوتر ممکن است با آنچه ما </a:t>
                </a:r>
                <a:r>
                  <a:rPr lang="fa-IR" b="0" dirty="0" err="1"/>
                  <a:t>همه‌جا</a:t>
                </a:r>
                <a:r>
                  <a:rPr lang="fa-IR" b="0" dirty="0"/>
                  <a:t> از اعداد حقیقی انتظار داریم اندکی متفاوت باشد.</a:t>
                </a:r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4EF95E-979D-494E-9D1D-42850B880A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8" t="-920" r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967A5-1AB0-4030-A3FD-7377EEECD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20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4E88-2339-485C-AEDA-43B7EED96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3.4.1 دقت محاسبات عددی در کامپیوتر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4EF95E-979D-494E-9D1D-42850B880A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fa-IR" b="0" dirty="0"/>
                  <a:t>به عنوان نمونه، برای </a:t>
                </a:r>
                <a:r>
                  <a:rPr lang="fa-IR" b="0" dirty="0" err="1"/>
                  <a:t>این‌که</a:t>
                </a:r>
                <a:r>
                  <a:rPr lang="fa-IR" b="0" dirty="0"/>
                  <a:t> دو عدد با ممیز شناور را با هم جمع کنیم نخست باید هر دو عدد با توان یکسانی نمایش داده شوند و سپس جمع شوند. پس اگر بخواهیم 123456.7 را با 101.7654 جمع بکنیم، داریم: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b="0" i="1" smtClean="0">
                          <a:latin typeface="Cambria Math" panose="02040503050406030204" pitchFamily="18" charset="0"/>
                        </a:rPr>
                        <m:t>123456</m:t>
                      </m:r>
                      <m:r>
                        <a:rPr lang="fa-I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a-IR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fa-I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a-IR" b="0" i="1" smtClean="0">
                          <a:latin typeface="Cambria Math" panose="02040503050406030204" pitchFamily="18" charset="0"/>
                        </a:rPr>
                        <m:t>101</m:t>
                      </m:r>
                      <m:r>
                        <a:rPr lang="fa-I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a-IR" b="0" i="1" smtClean="0">
                          <a:latin typeface="Cambria Math" panose="02040503050406030204" pitchFamily="18" charset="0"/>
                        </a:rPr>
                        <m:t>7654</m:t>
                      </m:r>
                      <m:r>
                        <a:rPr lang="fa-I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a-IR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fa-I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a-IR" b="0" i="1" smtClean="0">
                          <a:latin typeface="Cambria Math" panose="02040503050406030204" pitchFamily="18" charset="0"/>
                        </a:rPr>
                        <m:t>234567</m:t>
                      </m:r>
                      <m:r>
                        <a:rPr lang="fa-IR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a-IR" b="0" i="1" smtClean="0"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fa-I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fa-I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fa-IR" b="0" i="1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fa-IR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fa-I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a-IR" b="0" i="1" smtClean="0">
                          <a:latin typeface="Cambria Math" panose="02040503050406030204" pitchFamily="18" charset="0"/>
                        </a:rPr>
                        <m:t>017654</m:t>
                      </m:r>
                      <m:r>
                        <a:rPr lang="fa-I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a-IR" b="0" i="1" smtClean="0"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fa-I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fa-I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234567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001017654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235584654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fa-IR" b="0" dirty="0"/>
              </a:p>
              <a:p>
                <a:pPr marL="0" indent="0">
                  <a:buNone/>
                </a:pPr>
                <a:r>
                  <a:rPr lang="fa-IR" b="0" dirty="0"/>
                  <a:t>بنابراین در محاسبه با کامپیوتری که بتواند </a:t>
                </a:r>
                <a:r>
                  <a:rPr lang="fa-IR" b="0" dirty="0" err="1"/>
                  <a:t>عددهای</a:t>
                </a:r>
                <a:r>
                  <a:rPr lang="fa-IR" b="0" dirty="0"/>
                  <a:t> با ضریب علمی تا 7 رقم </a:t>
                </a:r>
                <a:r>
                  <a:rPr lang="fa-IR" b="0" dirty="0" err="1"/>
                  <a:t>معنی‌دار</a:t>
                </a:r>
                <a:r>
                  <a:rPr lang="fa-IR" b="0" dirty="0"/>
                  <a:t> را ارایه دهد، </a:t>
                </a:r>
                <a:r>
                  <a:rPr lang="fa-IR" b="0" dirty="0" err="1"/>
                  <a:t>نتیجه‌ی</a:t>
                </a:r>
                <a:r>
                  <a:rPr lang="fa-IR" b="0" dirty="0"/>
                  <a:t> جمع به صورت</a:t>
                </a:r>
                <a:br>
                  <a:rPr lang="fa-IR" b="0" dirty="0"/>
                </a:br>
                <a:r>
                  <a:rPr lang="fa-IR" b="0" dirty="0"/>
                  <a:t> </a:t>
                </a:r>
                <a14:m>
                  <m:oMath xmlns:m="http://schemas.openxmlformats.org/officeDocument/2006/math">
                    <m:r>
                      <a:rPr lang="fa-I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fa-I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a-IR" b="0" i="1" smtClean="0">
                        <a:latin typeface="Cambria Math" panose="02040503050406030204" pitchFamily="18" charset="0"/>
                      </a:rPr>
                      <m:t>235585</m:t>
                    </m:r>
                    <m:r>
                      <a:rPr lang="fa-IR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fa-IR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fa-I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a-I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fa-I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fa-I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a-IR" b="0" i="1" smtClean="0">
                        <a:latin typeface="Cambria Math" panose="02040503050406030204" pitchFamily="18" charset="0"/>
                      </a:rPr>
                      <m:t>123558</m:t>
                    </m:r>
                    <m:r>
                      <a:rPr lang="fa-I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a-IR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fa-IR" b="0" dirty="0"/>
                  <a:t>  نمایش داده‌ خواهد شد. پس </a:t>
                </a:r>
                <a:r>
                  <a:rPr lang="fa-IR" b="0" dirty="0" err="1"/>
                  <a:t>عمل‌های</a:t>
                </a:r>
                <a:r>
                  <a:rPr lang="fa-IR" b="0" dirty="0"/>
                  <a:t> حسابی با </a:t>
                </a:r>
                <a:r>
                  <a:rPr lang="fa-IR" b="0" dirty="0" err="1"/>
                  <a:t>عددهای</a:t>
                </a:r>
                <a:r>
                  <a:rPr lang="fa-IR" b="0" dirty="0"/>
                  <a:t> با ممیز شناور ممکن است با </a:t>
                </a:r>
                <a:r>
                  <a:rPr lang="fa-IR" b="0" dirty="0" err="1"/>
                  <a:t>آن‌چه</a:t>
                </a:r>
                <a:r>
                  <a:rPr lang="fa-IR" b="0" dirty="0"/>
                  <a:t> ما انتظار داشته باشیم اندکی اختلاف داشته باشند. 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4EF95E-979D-494E-9D1D-42850B880A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687" r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967A5-1AB0-4030-A3FD-7377EEECD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01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FB561-3BAD-42CE-974D-C217A3E15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3.4.1 دقت محاسبات عددی در کامپیوتر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BBE67-D665-4F9B-80E4-3DFC72A19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a-IR" b="0" dirty="0" err="1"/>
              <a:t>نکته‌ی</a:t>
            </a:r>
            <a:r>
              <a:rPr lang="fa-IR" b="0" dirty="0"/>
              <a:t> دیگری که درمورد </a:t>
            </a:r>
            <a:r>
              <a:rPr lang="fa-IR" b="0" dirty="0" err="1"/>
              <a:t>محاسبه‌های</a:t>
            </a:r>
            <a:r>
              <a:rPr lang="fa-IR" b="0" dirty="0"/>
              <a:t> عددی در کامپیوتر باید </a:t>
            </a:r>
            <a:r>
              <a:rPr lang="fa-IR" b="0" dirty="0" err="1"/>
              <a:t>به‌آن</a:t>
            </a:r>
            <a:r>
              <a:rPr lang="fa-IR" b="0" dirty="0"/>
              <a:t> توجه داشت این است که عددها در حافظه کامپیوتر به صورت </a:t>
            </a:r>
            <a:r>
              <a:rPr lang="fa-IR" b="0" dirty="0" err="1"/>
              <a:t>دودویی</a:t>
            </a:r>
            <a:br>
              <a:rPr lang="fa-IR" b="0" dirty="0"/>
            </a:br>
            <a:r>
              <a:rPr lang="fa-IR" b="0" dirty="0"/>
              <a:t> ( </a:t>
            </a:r>
            <a:r>
              <a:rPr lang="fa-IR" b="0" dirty="0" err="1"/>
              <a:t>درپایه‌ی</a:t>
            </a:r>
            <a:r>
              <a:rPr lang="fa-IR" b="0" dirty="0"/>
              <a:t> 2 ) ذخیره و </a:t>
            </a:r>
            <a:r>
              <a:rPr lang="fa-IR" b="0" dirty="0" err="1"/>
              <a:t>عملگرهای</a:t>
            </a:r>
            <a:r>
              <a:rPr lang="fa-IR" b="0" dirty="0"/>
              <a:t> </a:t>
            </a:r>
            <a:r>
              <a:rPr lang="fa-IR" b="0" dirty="0" err="1"/>
              <a:t>محاسباتی</a:t>
            </a:r>
            <a:r>
              <a:rPr lang="fa-IR" b="0" dirty="0"/>
              <a:t> ( جمع و جایگزینی ) نیز </a:t>
            </a:r>
            <a:r>
              <a:rPr lang="fa-IR" b="0" dirty="0" err="1"/>
              <a:t>بصورت</a:t>
            </a:r>
            <a:r>
              <a:rPr lang="fa-IR" b="0" dirty="0"/>
              <a:t> </a:t>
            </a:r>
            <a:r>
              <a:rPr lang="fa-IR" b="0" dirty="0" err="1"/>
              <a:t>دودویی</a:t>
            </a:r>
            <a:r>
              <a:rPr lang="fa-IR" b="0" dirty="0"/>
              <a:t> انجام </a:t>
            </a:r>
            <a:r>
              <a:rPr lang="fa-IR" b="0" dirty="0" err="1"/>
              <a:t>می‌شوند</a:t>
            </a:r>
            <a:r>
              <a:rPr lang="fa-IR" b="0" dirty="0"/>
              <a:t>. این امر باعث </a:t>
            </a:r>
            <a:r>
              <a:rPr lang="fa-IR" b="0" dirty="0" err="1"/>
              <a:t>می‌شود</a:t>
            </a:r>
            <a:r>
              <a:rPr lang="fa-IR" b="0" dirty="0"/>
              <a:t> که </a:t>
            </a:r>
            <a:r>
              <a:rPr lang="fa-IR" b="0" dirty="0" err="1"/>
              <a:t>نتیجه‌ی</a:t>
            </a:r>
            <a:r>
              <a:rPr lang="fa-IR" b="0" dirty="0"/>
              <a:t> برخی محاسبات که </a:t>
            </a:r>
            <a:r>
              <a:rPr lang="fa-IR" b="0" dirty="0" err="1"/>
              <a:t>به‌صورت</a:t>
            </a:r>
            <a:r>
              <a:rPr lang="fa-IR" b="0" dirty="0"/>
              <a:t> </a:t>
            </a:r>
            <a:r>
              <a:rPr lang="fa-IR" b="0" dirty="0" err="1"/>
              <a:t>دودویی</a:t>
            </a:r>
            <a:r>
              <a:rPr lang="fa-IR" b="0" dirty="0"/>
              <a:t> انجام </a:t>
            </a:r>
            <a:r>
              <a:rPr lang="fa-IR" b="0" dirty="0" err="1"/>
              <a:t>می‌شوند</a:t>
            </a:r>
            <a:r>
              <a:rPr lang="fa-IR" b="0" dirty="0"/>
              <a:t>، با </a:t>
            </a:r>
            <a:r>
              <a:rPr lang="fa-IR" b="0" dirty="0" err="1"/>
              <a:t>آن‌چه</a:t>
            </a:r>
            <a:r>
              <a:rPr lang="fa-IR" b="0" dirty="0"/>
              <a:t> ما در </a:t>
            </a:r>
            <a:r>
              <a:rPr lang="fa-IR" b="0" dirty="0" err="1"/>
              <a:t>پایه‌ی</a:t>
            </a:r>
            <a:r>
              <a:rPr lang="fa-IR" b="0" dirty="0"/>
              <a:t> 10 انتظار داریم اندکی اختلاف داشته باشند. به مثال‌ زیر توجه نمایید: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B9B46-F05E-4023-AA01-D6B5AF013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284D108-6A91-475D-88EF-769418999CB7}"/>
              </a:ext>
            </a:extLst>
          </p:cNvPr>
          <p:cNvSpPr/>
          <p:nvPr/>
        </p:nvSpPr>
        <p:spPr>
          <a:xfrm>
            <a:off x="527605" y="3029865"/>
            <a:ext cx="5344675" cy="1822631"/>
          </a:xfrm>
          <a:prstGeom prst="roundRect">
            <a:avLst>
              <a:gd name="adj" fmla="val 5578"/>
            </a:avLst>
          </a:prstGeom>
          <a:solidFill>
            <a:schemeClr val="bg1"/>
          </a:solidFill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1.12e-7 +1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0.5 - 0.4 - 0.1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-2.775558e-17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&gt; sin(pi)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Monospace" panose="02000603000000000000" pitchFamily="2" charset="2"/>
                <a:cs typeface="Monospace" panose="02000603000000000000" pitchFamily="2" charset="2"/>
              </a:rPr>
              <a:t>[1] 1.224606e-16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ea typeface="Monospace" panose="02000603000000000000" pitchFamily="2" charset="2"/>
              <a:cs typeface="Monospace" panose="02000603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3279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B989E-DE53-436C-BB21-6D5BF628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فصل 1 مقدمه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E57C8-72FF-43CE-BE68-6FF5CFCBA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a-IR" b="0" dirty="0"/>
              <a:t>اجرای </a:t>
            </a:r>
            <a:r>
              <a:rPr lang="fa-IR" b="0" dirty="0" err="1"/>
              <a:t>روش‌ها</a:t>
            </a:r>
            <a:r>
              <a:rPr lang="fa-IR" b="0" dirty="0"/>
              <a:t> و </a:t>
            </a:r>
            <a:r>
              <a:rPr lang="fa-IR" b="0" dirty="0" err="1"/>
              <a:t>تحلیل‌های</a:t>
            </a:r>
            <a:r>
              <a:rPr lang="fa-IR" b="0" dirty="0"/>
              <a:t> جدید آماری با به کارگیری </a:t>
            </a:r>
            <a:r>
              <a:rPr lang="fa-IR" b="0" dirty="0" err="1"/>
              <a:t>بسته‌های</a:t>
            </a:r>
            <a:r>
              <a:rPr lang="fa-IR" b="0" dirty="0"/>
              <a:t> </a:t>
            </a:r>
            <a:r>
              <a:rPr lang="fa-IR" b="0" dirty="0" err="1"/>
              <a:t>نرم‌افزاری</a:t>
            </a:r>
            <a:r>
              <a:rPr lang="fa-IR" b="0" dirty="0"/>
              <a:t> موجود بر پایگاه های </a:t>
            </a:r>
            <a:r>
              <a:rPr lang="fa-IR" b="0" dirty="0" err="1"/>
              <a:t>نرم‌افزاری</a:t>
            </a:r>
            <a:r>
              <a:rPr lang="fa-IR" b="0" dirty="0"/>
              <a:t> مانند </a:t>
            </a:r>
            <a:r>
              <a:rPr lang="en-US" b="0" dirty="0"/>
              <a:t>GitHub ،CRAN</a:t>
            </a:r>
            <a:r>
              <a:rPr lang="fa-IR" b="0" dirty="0"/>
              <a:t> و</a:t>
            </a:r>
            <a:r>
              <a:rPr lang="en-US" b="0" dirty="0" err="1"/>
              <a:t>BioConductor</a:t>
            </a:r>
            <a:r>
              <a:rPr lang="fa-IR" b="0" dirty="0"/>
              <a:t>،</a:t>
            </a:r>
            <a:endParaRPr lang="en-US" b="0" dirty="0"/>
          </a:p>
          <a:p>
            <a:pPr>
              <a:buFont typeface="Arial" panose="020B0604020202020204" pitchFamily="34" charset="0"/>
              <a:buChar char="•"/>
            </a:pPr>
            <a:r>
              <a:rPr lang="fa-IR" b="0" dirty="0"/>
              <a:t>اجرای </a:t>
            </a:r>
            <a:r>
              <a:rPr lang="fa-IR" b="0" dirty="0" err="1"/>
              <a:t>محاسبات‌عددی</a:t>
            </a:r>
            <a:r>
              <a:rPr lang="fa-IR" b="0" dirty="0"/>
              <a:t> مانند اعمال جبری روی </a:t>
            </a:r>
            <a:r>
              <a:rPr lang="fa-IR" b="0" dirty="0" err="1"/>
              <a:t>بردارها</a:t>
            </a:r>
            <a:r>
              <a:rPr lang="fa-IR" b="0" dirty="0"/>
              <a:t>، </a:t>
            </a:r>
            <a:r>
              <a:rPr lang="fa-IR" b="0" dirty="0" err="1"/>
              <a:t>ماتریس‌ها</a:t>
            </a:r>
            <a:r>
              <a:rPr lang="fa-IR" b="0" dirty="0"/>
              <a:t> و </a:t>
            </a:r>
            <a:r>
              <a:rPr lang="fa-IR" b="0" dirty="0" err="1"/>
              <a:t>آرایه‌ها</a:t>
            </a:r>
            <a:r>
              <a:rPr lang="fa-IR" b="0" dirty="0"/>
              <a:t>، حل‌ </a:t>
            </a:r>
            <a:r>
              <a:rPr lang="fa-IR" b="0" dirty="0" err="1"/>
              <a:t>معادله‌ها</a:t>
            </a:r>
            <a:r>
              <a:rPr lang="fa-IR" b="0" dirty="0"/>
              <a:t> خطی و </a:t>
            </a:r>
            <a:r>
              <a:rPr lang="fa-IR" b="0" dirty="0" err="1"/>
              <a:t>ناخطی</a:t>
            </a:r>
            <a:r>
              <a:rPr lang="fa-IR" b="0" dirty="0"/>
              <a:t>، یافتن </a:t>
            </a:r>
            <a:r>
              <a:rPr lang="fa-IR" b="0" dirty="0" err="1"/>
              <a:t>ریشه‌ی</a:t>
            </a:r>
            <a:r>
              <a:rPr lang="fa-IR" b="0" dirty="0"/>
              <a:t> </a:t>
            </a:r>
            <a:r>
              <a:rPr lang="fa-IR" b="0" dirty="0" err="1"/>
              <a:t>چندجمله‌ای</a:t>
            </a:r>
            <a:r>
              <a:rPr lang="fa-IR" b="0" dirty="0"/>
              <a:t> ها، بهینه سازی، </a:t>
            </a:r>
            <a:r>
              <a:rPr lang="fa-IR" b="0" dirty="0" err="1"/>
              <a:t>تقريب</a:t>
            </a:r>
            <a:r>
              <a:rPr lang="fa-IR" b="0" dirty="0"/>
              <a:t> انتگرال، مشتق گیری و...،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a-IR" b="0" dirty="0"/>
              <a:t>رسم انواع نمودارهای آماری با انعطاف پذیری بالا،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a-IR" b="0" dirty="0"/>
              <a:t>به کار بستن یک زبان برنامه </a:t>
            </a:r>
            <a:r>
              <a:rPr lang="fa-IR" b="0" dirty="0" err="1"/>
              <a:t>نویسی</a:t>
            </a:r>
            <a:r>
              <a:rPr lang="fa-IR" b="0" dirty="0"/>
              <a:t> ساده و کارا برای </a:t>
            </a:r>
            <a:r>
              <a:rPr lang="fa-IR" b="0" dirty="0" err="1"/>
              <a:t>پیاده‌سازی</a:t>
            </a:r>
            <a:r>
              <a:rPr lang="fa-IR" b="0" dirty="0"/>
              <a:t> </a:t>
            </a:r>
            <a:r>
              <a:rPr lang="fa-IR" b="0" dirty="0" err="1"/>
              <a:t>الگوریتم‌ها</a:t>
            </a:r>
            <a:r>
              <a:rPr lang="fa-IR" b="0" dirty="0"/>
              <a:t> </a:t>
            </a:r>
            <a:r>
              <a:rPr lang="fa-IR" b="0" dirty="0" err="1"/>
              <a:t>وهر</a:t>
            </a:r>
            <a:r>
              <a:rPr lang="fa-IR" b="0" dirty="0"/>
              <a:t> نوع تحلیل آماری و ریاضی </a:t>
            </a:r>
            <a:r>
              <a:rPr lang="fa-IR" b="0" dirty="0" err="1"/>
              <a:t>دل‌خواه</a:t>
            </a:r>
            <a:r>
              <a:rPr lang="fa-IR" b="0" dirty="0"/>
              <a:t>.</a:t>
            </a:r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8207D-1B5D-40E9-A01F-92ED949C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56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C3CC7-221B-4975-909B-01B50D06A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4.4.1 </a:t>
            </a:r>
            <a:r>
              <a:rPr lang="fa-IR" dirty="0" err="1"/>
              <a:t>عبارت‌های</a:t>
            </a:r>
            <a:r>
              <a:rPr lang="fa-IR" dirty="0"/>
              <a:t> </a:t>
            </a:r>
            <a:r>
              <a:rPr lang="fa-IR" dirty="0" err="1"/>
              <a:t>مقایسه‌ای</a:t>
            </a:r>
            <a:r>
              <a:rPr lang="fa-IR" dirty="0"/>
              <a:t> و منطقی در </a:t>
            </a:r>
            <a:r>
              <a:rPr lang="en-US" dirty="0"/>
              <a:t>R</a:t>
            </a:r>
            <a:r>
              <a:rPr lang="fa-IR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A39CA-167F-4D48-BBB5-B56858A50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a-IR" b="0" dirty="0"/>
              <a:t>گاهی نیاز است مقدارهای گوناگون از نظر برابری، </a:t>
            </a:r>
            <a:r>
              <a:rPr lang="fa-IR" b="0" dirty="0" err="1"/>
              <a:t>کوچک‌تر</a:t>
            </a:r>
            <a:r>
              <a:rPr lang="fa-IR" b="0" dirty="0"/>
              <a:t> یا </a:t>
            </a:r>
            <a:r>
              <a:rPr lang="fa-IR" b="0" dirty="0" err="1"/>
              <a:t>بزرگ‌تر</a:t>
            </a:r>
            <a:r>
              <a:rPr lang="fa-IR" b="0" dirty="0"/>
              <a:t> بودن مقایسه‌ شوند. </a:t>
            </a:r>
            <a:r>
              <a:rPr lang="fa-IR" b="0" dirty="0" err="1"/>
              <a:t>عملگرهای</a:t>
            </a:r>
            <a:r>
              <a:rPr lang="fa-IR" b="0" dirty="0"/>
              <a:t> </a:t>
            </a:r>
            <a:r>
              <a:rPr lang="fa-IR" b="0" dirty="0" err="1"/>
              <a:t>مقایسه‌ای</a:t>
            </a:r>
            <a:r>
              <a:rPr lang="fa-IR" b="0" dirty="0"/>
              <a:t> در </a:t>
            </a:r>
            <a:r>
              <a:rPr lang="en-US" b="0" dirty="0"/>
              <a:t>R</a:t>
            </a:r>
            <a:r>
              <a:rPr lang="fa-IR" b="0" dirty="0"/>
              <a:t> در زیر آورده </a:t>
            </a:r>
            <a:r>
              <a:rPr lang="fa-IR" b="0" dirty="0" err="1"/>
              <a:t>شده‌اند</a:t>
            </a:r>
            <a:r>
              <a:rPr lang="fa-IR" b="0" dirty="0"/>
              <a:t>:</a:t>
            </a:r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BB5E8-9EFE-4E1B-B431-44057D43C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40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B4CB3A2-C46E-4D88-BA8E-AF51050A6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87089"/>
              </p:ext>
            </p:extLst>
          </p:nvPr>
        </p:nvGraphicFramePr>
        <p:xfrm>
          <a:off x="1143000" y="1808225"/>
          <a:ext cx="4572000" cy="309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27347917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6336449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3001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ردیف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 err="1">
                          <a:cs typeface="B Lotus" panose="00000400000000000000" pitchFamily="2" charset="-78"/>
                        </a:rPr>
                        <a:t>عملگر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منطق و شرح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883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1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cs typeface="B Lotus" panose="00000400000000000000" pitchFamily="2" charset="-78"/>
                        </a:rPr>
                        <a:t>&lt; , 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 err="1">
                          <a:cs typeface="B Lotus" panose="00000400000000000000" pitchFamily="2" charset="-78"/>
                        </a:rPr>
                        <a:t>بزرگ‌تر</a:t>
                      </a:r>
                      <a:r>
                        <a:rPr lang="fa-IR" dirty="0">
                          <a:cs typeface="B Lotus" panose="00000400000000000000" pitchFamily="2" charset="-78"/>
                        </a:rPr>
                        <a:t> و </a:t>
                      </a:r>
                      <a:r>
                        <a:rPr lang="fa-IR" dirty="0" err="1">
                          <a:cs typeface="B Lotus" panose="00000400000000000000" pitchFamily="2" charset="-78"/>
                        </a:rPr>
                        <a:t>کوچک‌تر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843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2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cs typeface="B Lotus" panose="00000400000000000000" pitchFamily="2" charset="-78"/>
                        </a:rPr>
                        <a:t>&lt;= , 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 err="1">
                          <a:cs typeface="B Lotus" panose="00000400000000000000" pitchFamily="2" charset="-78"/>
                        </a:rPr>
                        <a:t>بزرگ‌تر</a:t>
                      </a:r>
                      <a:r>
                        <a:rPr lang="fa-IR" dirty="0">
                          <a:cs typeface="B Lotus" panose="00000400000000000000" pitchFamily="2" charset="-78"/>
                        </a:rPr>
                        <a:t> مساوی و </a:t>
                      </a:r>
                      <a:r>
                        <a:rPr lang="fa-IR" dirty="0" err="1">
                          <a:cs typeface="B Lotus" panose="00000400000000000000" pitchFamily="2" charset="-78"/>
                        </a:rPr>
                        <a:t>کوچک‌تر</a:t>
                      </a:r>
                      <a:r>
                        <a:rPr lang="fa-IR" dirty="0">
                          <a:cs typeface="B Lotus" panose="00000400000000000000" pitchFamily="2" charset="-78"/>
                        </a:rPr>
                        <a:t> مساوی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481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3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cs typeface="B Lotus" panose="00000400000000000000" pitchFamily="2" charset="-78"/>
                        </a:rPr>
                        <a:t>==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مساوی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391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4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cs typeface="B Lotus" panose="00000400000000000000" pitchFamily="2" charset="-78"/>
                        </a:rPr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متضاد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429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5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cs typeface="B Lotus" panose="00000400000000000000" pitchFamily="2" charset="-78"/>
                        </a:rPr>
                        <a:t>&amp;&amp; ,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و منطقی 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285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6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cs typeface="B Lotus" panose="00000400000000000000" pitchFamily="2" charset="-78"/>
                        </a:rPr>
                        <a:t>|| , 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یا منطقی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542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7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cs typeface="B Lotus" panose="00000400000000000000" pitchFamily="2" charset="-78"/>
                        </a:rPr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>
                          <a:cs typeface="B Lotus" panose="00000400000000000000" pitchFamily="2" charset="-78"/>
                        </a:rPr>
                        <a:t>نقیض</a:t>
                      </a:r>
                      <a:endParaRPr lang="en-US" dirty="0">
                        <a:cs typeface="B Lotus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907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19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99BEE-180D-4D98-A722-A3C3898B4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5.1 </a:t>
            </a:r>
            <a:r>
              <a:rPr lang="fa-IR" dirty="0" err="1"/>
              <a:t>توزیع‌های</a:t>
            </a:r>
            <a:r>
              <a:rPr lang="fa-IR" dirty="0"/>
              <a:t> احتمال در </a:t>
            </a:r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B825F-C575-4037-8A86-C12DCB4A7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a-IR" b="0" dirty="0"/>
              <a:t>محاسبات مربوط به </a:t>
            </a:r>
            <a:r>
              <a:rPr lang="fa-IR" b="0" dirty="0" err="1"/>
              <a:t>توزیع‌های</a:t>
            </a:r>
            <a:r>
              <a:rPr lang="fa-IR" b="0" dirty="0"/>
              <a:t> احتمال </a:t>
            </a:r>
            <a:r>
              <a:rPr lang="fa-IR" b="0" dirty="0" err="1"/>
              <a:t>پرکاربرد</a:t>
            </a:r>
            <a:r>
              <a:rPr lang="fa-IR" b="0" dirty="0"/>
              <a:t> از جمله توزیع بتا، </a:t>
            </a:r>
            <a:r>
              <a:rPr lang="fa-IR" b="0" dirty="0" err="1"/>
              <a:t>دوجمله‌ای</a:t>
            </a:r>
            <a:r>
              <a:rPr lang="fa-IR" b="0" dirty="0"/>
              <a:t> کوشی، </a:t>
            </a:r>
            <a:r>
              <a:rPr lang="fa-IR" b="0" dirty="0" err="1"/>
              <a:t>کای‌دو</a:t>
            </a:r>
            <a:r>
              <a:rPr lang="fa-IR" b="0" dirty="0"/>
              <a:t>، نمایی، </a:t>
            </a:r>
            <a:r>
              <a:rPr lang="en-US" b="0" dirty="0"/>
              <a:t>F</a:t>
            </a:r>
            <a:r>
              <a:rPr lang="fa-IR" b="0" dirty="0"/>
              <a:t>، گاما، هندسی، فوق هندسی، </a:t>
            </a:r>
            <a:r>
              <a:rPr lang="fa-IR" b="0" dirty="0" err="1"/>
              <a:t>لوژستیک</a:t>
            </a:r>
            <a:r>
              <a:rPr lang="fa-IR" b="0" dirty="0"/>
              <a:t>، </a:t>
            </a:r>
            <a:r>
              <a:rPr lang="fa-IR" b="0" dirty="0" err="1"/>
              <a:t>لگ‌نرمال</a:t>
            </a:r>
            <a:r>
              <a:rPr lang="fa-IR" b="0" dirty="0"/>
              <a:t>، </a:t>
            </a:r>
            <a:r>
              <a:rPr lang="fa-IR" b="0" dirty="0" err="1"/>
              <a:t>دوجمله‌ای</a:t>
            </a:r>
            <a:r>
              <a:rPr lang="fa-IR" b="0" dirty="0"/>
              <a:t> منفی، نرمال، </a:t>
            </a:r>
            <a:r>
              <a:rPr lang="fa-IR" b="0" dirty="0" err="1"/>
              <a:t>پواسون</a:t>
            </a:r>
            <a:r>
              <a:rPr lang="fa-IR" b="0" dirty="0"/>
              <a:t>،  </a:t>
            </a:r>
            <a:r>
              <a:rPr lang="en-US" b="0" dirty="0"/>
              <a:t>t</a:t>
            </a:r>
            <a:r>
              <a:rPr lang="fa-IR" b="0" dirty="0"/>
              <a:t>ی </a:t>
            </a:r>
            <a:r>
              <a:rPr lang="fa-IR" b="0" dirty="0" err="1"/>
              <a:t>استیودنت</a:t>
            </a:r>
            <a:r>
              <a:rPr lang="fa-IR" b="0" dirty="0"/>
              <a:t>، یکنواخت و </a:t>
            </a:r>
            <a:r>
              <a:rPr lang="fa-IR" b="0" dirty="0" err="1"/>
              <a:t>وایبول</a:t>
            </a:r>
            <a:r>
              <a:rPr lang="fa-IR" b="0" dirty="0"/>
              <a:t> در </a:t>
            </a:r>
            <a:r>
              <a:rPr lang="en-US" b="0" dirty="0"/>
              <a:t>R</a:t>
            </a:r>
            <a:r>
              <a:rPr lang="fa-IR" b="0" dirty="0"/>
              <a:t> </a:t>
            </a:r>
            <a:r>
              <a:rPr lang="fa-IR" b="0" dirty="0" err="1"/>
              <a:t>امکان‌پذیر</a:t>
            </a:r>
            <a:r>
              <a:rPr lang="fa-IR" b="0" dirty="0"/>
              <a:t> است. هریک از این </a:t>
            </a:r>
            <a:r>
              <a:rPr lang="fa-IR" b="0" dirty="0" err="1"/>
              <a:t>توزیع‌ها</a:t>
            </a:r>
            <a:r>
              <a:rPr lang="fa-IR" b="0" dirty="0"/>
              <a:t> با یک </a:t>
            </a:r>
            <a:r>
              <a:rPr lang="fa-IR" b="0" dirty="0" err="1"/>
              <a:t>کُد</a:t>
            </a:r>
            <a:r>
              <a:rPr lang="fa-IR" b="0" dirty="0"/>
              <a:t> مخصوص به خود شناخته </a:t>
            </a:r>
            <a:r>
              <a:rPr lang="fa-IR" b="0" dirty="0" err="1"/>
              <a:t>می‌شوند</a:t>
            </a:r>
            <a:r>
              <a:rPr lang="fa-IR" b="0" dirty="0"/>
              <a:t>. و با افزودن حروفی به ابتدای </a:t>
            </a:r>
            <a:r>
              <a:rPr lang="fa-IR" b="0" dirty="0" err="1"/>
              <a:t>کُد</a:t>
            </a:r>
            <a:r>
              <a:rPr lang="fa-IR" b="0" dirty="0"/>
              <a:t> هر توزیع </a:t>
            </a:r>
            <a:r>
              <a:rPr lang="fa-IR" b="0" dirty="0" err="1"/>
              <a:t>می‌توانیم</a:t>
            </a:r>
            <a:r>
              <a:rPr lang="fa-IR" b="0" dirty="0"/>
              <a:t> توابع چگالی احتمال و جرم احتمال و توزیع احتمال و </a:t>
            </a:r>
            <a:r>
              <a:rPr lang="fa-IR" b="0" dirty="0" err="1"/>
              <a:t>چندکی</a:t>
            </a:r>
            <a:r>
              <a:rPr lang="fa-IR" b="0" dirty="0"/>
              <a:t> و تولید اعداد تصادفی برای آن توزیع را داشته باشیم.</a:t>
            </a:r>
          </a:p>
          <a:p>
            <a:pPr marL="0" indent="0">
              <a:buNone/>
            </a:pPr>
            <a:r>
              <a:rPr lang="fa-IR" b="0" dirty="0"/>
              <a:t>علاوه بر این موارد هر توزیع </a:t>
            </a:r>
            <a:r>
              <a:rPr lang="fa-IR" b="0" dirty="0" err="1"/>
              <a:t>پارامتر‌های</a:t>
            </a:r>
            <a:r>
              <a:rPr lang="fa-IR" b="0" dirty="0"/>
              <a:t> مختص خود را دارد که بطور </a:t>
            </a:r>
            <a:r>
              <a:rPr lang="fa-IR" b="0" dirty="0" err="1"/>
              <a:t>پیش‌فرض</a:t>
            </a:r>
            <a:r>
              <a:rPr lang="fa-IR" b="0" dirty="0"/>
              <a:t> نیز یک مقدار از پیش </a:t>
            </a:r>
            <a:r>
              <a:rPr lang="fa-IR" b="0" dirty="0" err="1"/>
              <a:t>تعیین‌شده</a:t>
            </a:r>
            <a:r>
              <a:rPr lang="fa-IR" b="0" dirty="0"/>
              <a:t> نیز  دارند و </a:t>
            </a:r>
            <a:r>
              <a:rPr lang="fa-IR" b="0" dirty="0" err="1"/>
              <a:t>می‌بایست</a:t>
            </a:r>
            <a:r>
              <a:rPr lang="fa-IR" b="0" dirty="0"/>
              <a:t> </a:t>
            </a:r>
            <a:r>
              <a:rPr lang="fa-IR" b="0" dirty="0" err="1"/>
              <a:t>آن‌را</a:t>
            </a:r>
            <a:r>
              <a:rPr lang="fa-IR" b="0" dirty="0"/>
              <a:t> نیز </a:t>
            </a:r>
            <a:r>
              <a:rPr lang="fa-IR" b="0" dirty="0" err="1"/>
              <a:t>درنظر</a:t>
            </a:r>
            <a:r>
              <a:rPr lang="fa-IR" b="0" dirty="0"/>
              <a:t> داشته باشیم.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0379A-616A-43DD-9DF6-D80849AA8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74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41354-F203-41B9-AB7C-B9493ED92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5.1 </a:t>
            </a:r>
            <a:r>
              <a:rPr lang="fa-IR" dirty="0" err="1"/>
              <a:t>توزیع‌های</a:t>
            </a:r>
            <a:r>
              <a:rPr lang="fa-IR" dirty="0"/>
              <a:t> احتمال در </a:t>
            </a:r>
            <a:r>
              <a:rPr lang="en-US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C4CF8D03-934F-4A11-98B4-79C83548B3D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73812524"/>
                  </p:ext>
                </p:extLst>
              </p:nvPr>
            </p:nvGraphicFramePr>
            <p:xfrm>
              <a:off x="222195" y="1044699"/>
              <a:ext cx="6413610" cy="4075918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43591">
                      <a:extLst>
                        <a:ext uri="{9D8B030D-6E8A-4147-A177-3AD203B41FA5}">
                          <a16:colId xmlns:a16="http://schemas.microsoft.com/office/drawing/2014/main" val="4095991361"/>
                        </a:ext>
                      </a:extLst>
                    </a:gridCol>
                    <a:gridCol w="1821853">
                      <a:extLst>
                        <a:ext uri="{9D8B030D-6E8A-4147-A177-3AD203B41FA5}">
                          <a16:colId xmlns:a16="http://schemas.microsoft.com/office/drawing/2014/main" val="2758618703"/>
                        </a:ext>
                      </a:extLst>
                    </a:gridCol>
                    <a:gridCol w="1282722">
                      <a:extLst>
                        <a:ext uri="{9D8B030D-6E8A-4147-A177-3AD203B41FA5}">
                          <a16:colId xmlns:a16="http://schemas.microsoft.com/office/drawing/2014/main" val="843385226"/>
                        </a:ext>
                      </a:extLst>
                    </a:gridCol>
                    <a:gridCol w="1282722">
                      <a:extLst>
                        <a:ext uri="{9D8B030D-6E8A-4147-A177-3AD203B41FA5}">
                          <a16:colId xmlns:a16="http://schemas.microsoft.com/office/drawing/2014/main" val="4017322528"/>
                        </a:ext>
                      </a:extLst>
                    </a:gridCol>
                    <a:gridCol w="1282722">
                      <a:extLst>
                        <a:ext uri="{9D8B030D-6E8A-4147-A177-3AD203B41FA5}">
                          <a16:colId xmlns:a16="http://schemas.microsoft.com/office/drawing/2014/main" val="960003430"/>
                        </a:ext>
                      </a:extLst>
                    </a:gridCol>
                  </a:tblGrid>
                  <a:tr h="502912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ردیف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پارامتر‌ها</a:t>
                          </a:r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در 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کُد</a:t>
                          </a:r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توزیع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نماد ریاضی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نام توزیع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4448856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1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shape1 =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, shape2 =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beta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بتا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5284869"/>
                      </a:ext>
                    </a:extLst>
                  </a:tr>
                  <a:tr h="37083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2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size =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, prob</a:t>
                          </a:r>
                          <a:r>
                            <a:rPr lang="en-US" baseline="0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r>
                                <a:rPr lang="en-US" b="0" baseline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binom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𝐵𝑖𝑛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دوجمله‌ای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6095009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3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location =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,</a:t>
                          </a:r>
                          <a:b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</a:br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scale =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oMath>
                          </a14:m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cauchy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کوشی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1976062"/>
                      </a:ext>
                    </a:extLst>
                  </a:tr>
                  <a:tr h="37083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4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df = </a:t>
                          </a:r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oMath>
                          </a14:m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, </a:t>
                          </a:r>
                          <a:r>
                            <a:rPr lang="en-US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ncp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chisq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sub>
                                  <m:sup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کای‌دو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2097699"/>
                      </a:ext>
                    </a:extLst>
                  </a:tr>
                  <a:tr h="37083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5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rate =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exp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نمایی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7886713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6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df1 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, df2 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, </a:t>
                          </a:r>
                          <a:r>
                            <a:rPr lang="en-US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ncp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55387"/>
                      </a:ext>
                    </a:extLst>
                  </a:tr>
                  <a:tr h="613918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7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shape =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,</a:t>
                          </a:r>
                          <a:b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</a:br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rate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, scale =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gamma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گاما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67404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C4CF8D03-934F-4A11-98B4-79C83548B3D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73812524"/>
                  </p:ext>
                </p:extLst>
              </p:nvPr>
            </p:nvGraphicFramePr>
            <p:xfrm>
              <a:off x="222195" y="1044699"/>
              <a:ext cx="6413610" cy="4075918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43591">
                      <a:extLst>
                        <a:ext uri="{9D8B030D-6E8A-4147-A177-3AD203B41FA5}">
                          <a16:colId xmlns:a16="http://schemas.microsoft.com/office/drawing/2014/main" val="4095991361"/>
                        </a:ext>
                      </a:extLst>
                    </a:gridCol>
                    <a:gridCol w="1821853">
                      <a:extLst>
                        <a:ext uri="{9D8B030D-6E8A-4147-A177-3AD203B41FA5}">
                          <a16:colId xmlns:a16="http://schemas.microsoft.com/office/drawing/2014/main" val="2758618703"/>
                        </a:ext>
                      </a:extLst>
                    </a:gridCol>
                    <a:gridCol w="1282722">
                      <a:extLst>
                        <a:ext uri="{9D8B030D-6E8A-4147-A177-3AD203B41FA5}">
                          <a16:colId xmlns:a16="http://schemas.microsoft.com/office/drawing/2014/main" val="843385226"/>
                        </a:ext>
                      </a:extLst>
                    </a:gridCol>
                    <a:gridCol w="1282722">
                      <a:extLst>
                        <a:ext uri="{9D8B030D-6E8A-4147-A177-3AD203B41FA5}">
                          <a16:colId xmlns:a16="http://schemas.microsoft.com/office/drawing/2014/main" val="4017322528"/>
                        </a:ext>
                      </a:extLst>
                    </a:gridCol>
                    <a:gridCol w="1282722">
                      <a:extLst>
                        <a:ext uri="{9D8B030D-6E8A-4147-A177-3AD203B41FA5}">
                          <a16:colId xmlns:a16="http://schemas.microsoft.com/office/drawing/2014/main" val="960003430"/>
                        </a:ext>
                      </a:extLst>
                    </a:gridCol>
                  </a:tblGrid>
                  <a:tr h="502912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ردیف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پارامتر‌ها</a:t>
                          </a:r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در 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کُد</a:t>
                          </a:r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توزیع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نماد ریاضی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نام توزیع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4448856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1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137" t="-108537" r="-212709" b="-6268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beta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429" t="-108537" r="-102381" b="-6268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بتا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5284869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2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137" t="-206024" r="-212709" b="-5192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binom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429" t="-206024" r="-102381" b="-5192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دوجمله‌ای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6095009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3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137" t="-309756" r="-212709" b="-4256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cauchy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429" t="-309756" r="-102381" b="-4256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کوشی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1976062"/>
                      </a:ext>
                    </a:extLst>
                  </a:tr>
                  <a:tr h="37083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4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137" t="-550820" r="-212709" b="-4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chisq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429" t="-550820" r="-102381" b="-4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کای‌دو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2097699"/>
                      </a:ext>
                    </a:extLst>
                  </a:tr>
                  <a:tr h="37083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5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137" t="-650820" r="-212709" b="-3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exp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429" t="-650820" r="-102381" b="-3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نمایی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7886713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6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137" t="-558537" r="-212709" b="-1768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429" t="-558537" r="-102381" b="-1768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55387"/>
                      </a:ext>
                    </a:extLst>
                  </a:tr>
                  <a:tr h="819658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7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137" t="-400000" r="-212709" b="-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gamma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429" t="-400000" r="-102381" b="-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گاما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67404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CD561-541F-42DE-8ECB-6021E8705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75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41354-F203-41B9-AB7C-B9493ED92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5.1 </a:t>
            </a:r>
            <a:r>
              <a:rPr lang="fa-IR" dirty="0" err="1"/>
              <a:t>توزیع‌های</a:t>
            </a:r>
            <a:r>
              <a:rPr lang="fa-IR" dirty="0"/>
              <a:t> احتمال در </a:t>
            </a:r>
            <a:r>
              <a:rPr lang="en-US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C4CF8D03-934F-4A11-98B4-79C83548B3D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54982840"/>
                  </p:ext>
                </p:extLst>
              </p:nvPr>
            </p:nvGraphicFramePr>
            <p:xfrm>
              <a:off x="222195" y="1044699"/>
              <a:ext cx="6413610" cy="3214674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43591">
                      <a:extLst>
                        <a:ext uri="{9D8B030D-6E8A-4147-A177-3AD203B41FA5}">
                          <a16:colId xmlns:a16="http://schemas.microsoft.com/office/drawing/2014/main" val="4095991361"/>
                        </a:ext>
                      </a:extLst>
                    </a:gridCol>
                    <a:gridCol w="1821853">
                      <a:extLst>
                        <a:ext uri="{9D8B030D-6E8A-4147-A177-3AD203B41FA5}">
                          <a16:colId xmlns:a16="http://schemas.microsoft.com/office/drawing/2014/main" val="2758618703"/>
                        </a:ext>
                      </a:extLst>
                    </a:gridCol>
                    <a:gridCol w="1282722">
                      <a:extLst>
                        <a:ext uri="{9D8B030D-6E8A-4147-A177-3AD203B41FA5}">
                          <a16:colId xmlns:a16="http://schemas.microsoft.com/office/drawing/2014/main" val="843385226"/>
                        </a:ext>
                      </a:extLst>
                    </a:gridCol>
                    <a:gridCol w="1282722">
                      <a:extLst>
                        <a:ext uri="{9D8B030D-6E8A-4147-A177-3AD203B41FA5}">
                          <a16:colId xmlns:a16="http://schemas.microsoft.com/office/drawing/2014/main" val="4017322528"/>
                        </a:ext>
                      </a:extLst>
                    </a:gridCol>
                    <a:gridCol w="1282722">
                      <a:extLst>
                        <a:ext uri="{9D8B030D-6E8A-4147-A177-3AD203B41FA5}">
                          <a16:colId xmlns:a16="http://schemas.microsoft.com/office/drawing/2014/main" val="960003430"/>
                        </a:ext>
                      </a:extLst>
                    </a:gridCol>
                  </a:tblGrid>
                  <a:tr h="502912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ردیف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پارامتر‌ها</a:t>
                          </a:r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در 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کُد</a:t>
                          </a:r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توزیع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نماد ریاضی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نام توزیع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4448856"/>
                      </a:ext>
                    </a:extLst>
                  </a:tr>
                  <a:tr h="37083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8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prob =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geom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هندسی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9405951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9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m =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oMath>
                          </a14:m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, n =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oMath>
                          </a14:m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, k =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hyprt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فوق هندسی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1329646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10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location =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,</a:t>
                          </a:r>
                          <a:b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</a:br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scale =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logis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لوژستیک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6880832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11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meanlog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, </a:t>
                          </a:r>
                          <a:b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</a:br>
                          <a:r>
                            <a:rPr lang="en-US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sdlog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oMath>
                          </a14:m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lnorm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𝐿𝑁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لگ</a:t>
                          </a:r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نرمال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2183227"/>
                      </a:ext>
                    </a:extLst>
                  </a:tr>
                  <a:tr h="626428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12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size =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, prob =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, </a:t>
                          </a:r>
                          <a:b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</a:br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mu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b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b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nbinom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𝑁𝐵𝑖𝑛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دوجمله‌ای</a:t>
                          </a:r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منفی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5921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C4CF8D03-934F-4A11-98B4-79C83548B3D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54982840"/>
                  </p:ext>
                </p:extLst>
              </p:nvPr>
            </p:nvGraphicFramePr>
            <p:xfrm>
              <a:off x="222195" y="1044699"/>
              <a:ext cx="6413610" cy="3214674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43591">
                      <a:extLst>
                        <a:ext uri="{9D8B030D-6E8A-4147-A177-3AD203B41FA5}">
                          <a16:colId xmlns:a16="http://schemas.microsoft.com/office/drawing/2014/main" val="4095991361"/>
                        </a:ext>
                      </a:extLst>
                    </a:gridCol>
                    <a:gridCol w="1821853">
                      <a:extLst>
                        <a:ext uri="{9D8B030D-6E8A-4147-A177-3AD203B41FA5}">
                          <a16:colId xmlns:a16="http://schemas.microsoft.com/office/drawing/2014/main" val="2758618703"/>
                        </a:ext>
                      </a:extLst>
                    </a:gridCol>
                    <a:gridCol w="1282722">
                      <a:extLst>
                        <a:ext uri="{9D8B030D-6E8A-4147-A177-3AD203B41FA5}">
                          <a16:colId xmlns:a16="http://schemas.microsoft.com/office/drawing/2014/main" val="843385226"/>
                        </a:ext>
                      </a:extLst>
                    </a:gridCol>
                    <a:gridCol w="1282722">
                      <a:extLst>
                        <a:ext uri="{9D8B030D-6E8A-4147-A177-3AD203B41FA5}">
                          <a16:colId xmlns:a16="http://schemas.microsoft.com/office/drawing/2014/main" val="4017322528"/>
                        </a:ext>
                      </a:extLst>
                    </a:gridCol>
                    <a:gridCol w="1282722">
                      <a:extLst>
                        <a:ext uri="{9D8B030D-6E8A-4147-A177-3AD203B41FA5}">
                          <a16:colId xmlns:a16="http://schemas.microsoft.com/office/drawing/2014/main" val="960003430"/>
                        </a:ext>
                      </a:extLst>
                    </a:gridCol>
                  </a:tblGrid>
                  <a:tr h="502912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ردیف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پارامتر‌ها</a:t>
                          </a:r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در 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کُد</a:t>
                          </a:r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توزیع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نماد ریاضی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نام توزیع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4448856"/>
                      </a:ext>
                    </a:extLst>
                  </a:tr>
                  <a:tr h="37083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8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137" t="-145902" r="-212709" b="-6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geom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429" t="-145902" r="-102381" b="-6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هندسی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9405951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9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137" t="-182927" r="-212709" b="-370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hyprt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429" t="-182927" r="-102381" b="-3707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فوق هندسی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1329646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10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137" t="-279518" r="-212709" b="-2662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logis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429" t="-279518" r="-102381" b="-2662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لوژستیک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6880832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11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137" t="-384146" r="-212709" b="-169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lnorm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429" t="-384146" r="-102381" b="-169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لگ</a:t>
                          </a:r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نرمال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2183227"/>
                      </a:ext>
                    </a:extLst>
                  </a:tr>
                  <a:tr h="832168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12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137" t="-289781" r="-212709" b="-1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nbinom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429" t="-289781" r="-102381" b="-1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دوجمله‌ای</a:t>
                          </a:r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منفی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5921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CD561-541F-42DE-8ECB-6021E8705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81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41354-F203-41B9-AB7C-B9493ED92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5.1 </a:t>
            </a:r>
            <a:r>
              <a:rPr lang="fa-IR" dirty="0" err="1"/>
              <a:t>توزیع‌های</a:t>
            </a:r>
            <a:r>
              <a:rPr lang="fa-IR" dirty="0"/>
              <a:t> احتمال در </a:t>
            </a:r>
            <a:r>
              <a:rPr lang="en-US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C4CF8D03-934F-4A11-98B4-79C83548B3D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3778163"/>
                  </p:ext>
                </p:extLst>
              </p:nvPr>
            </p:nvGraphicFramePr>
            <p:xfrm>
              <a:off x="222195" y="1044699"/>
              <a:ext cx="6413610" cy="2489168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43591">
                      <a:extLst>
                        <a:ext uri="{9D8B030D-6E8A-4147-A177-3AD203B41FA5}">
                          <a16:colId xmlns:a16="http://schemas.microsoft.com/office/drawing/2014/main" val="4095991361"/>
                        </a:ext>
                      </a:extLst>
                    </a:gridCol>
                    <a:gridCol w="1821853">
                      <a:extLst>
                        <a:ext uri="{9D8B030D-6E8A-4147-A177-3AD203B41FA5}">
                          <a16:colId xmlns:a16="http://schemas.microsoft.com/office/drawing/2014/main" val="2758618703"/>
                        </a:ext>
                      </a:extLst>
                    </a:gridCol>
                    <a:gridCol w="1282722">
                      <a:extLst>
                        <a:ext uri="{9D8B030D-6E8A-4147-A177-3AD203B41FA5}">
                          <a16:colId xmlns:a16="http://schemas.microsoft.com/office/drawing/2014/main" val="843385226"/>
                        </a:ext>
                      </a:extLst>
                    </a:gridCol>
                    <a:gridCol w="1282722">
                      <a:extLst>
                        <a:ext uri="{9D8B030D-6E8A-4147-A177-3AD203B41FA5}">
                          <a16:colId xmlns:a16="http://schemas.microsoft.com/office/drawing/2014/main" val="4017322528"/>
                        </a:ext>
                      </a:extLst>
                    </a:gridCol>
                    <a:gridCol w="1282722">
                      <a:extLst>
                        <a:ext uri="{9D8B030D-6E8A-4147-A177-3AD203B41FA5}">
                          <a16:colId xmlns:a16="http://schemas.microsoft.com/office/drawing/2014/main" val="960003430"/>
                        </a:ext>
                      </a:extLst>
                    </a:gridCol>
                  </a:tblGrid>
                  <a:tr h="502912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ردیف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پارامتر‌ها</a:t>
                          </a:r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در 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کُد</a:t>
                          </a:r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توزیع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نماد ریاضی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نام توزیع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4448856"/>
                      </a:ext>
                    </a:extLst>
                  </a:tr>
                  <a:tr h="37083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13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mean =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, </a:t>
                          </a:r>
                          <a:r>
                            <a:rPr lang="en-US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sd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oMath>
                          </a14:m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norm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نرمال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9478102"/>
                      </a:ext>
                    </a:extLst>
                  </a:tr>
                  <a:tr h="37083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14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lambda =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pois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پواسون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6123285"/>
                      </a:ext>
                    </a:extLst>
                  </a:tr>
                  <a:tr h="37083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15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df =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oMath>
                          </a14:m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, </a:t>
                          </a:r>
                          <a:r>
                            <a:rPr lang="en-US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ncp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T</a:t>
                          </a:r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ی </a:t>
                          </a:r>
                          <a:r>
                            <a:rPr lang="fa-IR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استیودنت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7523037"/>
                      </a:ext>
                    </a:extLst>
                  </a:tr>
                  <a:tr h="37083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16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min =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, max =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unif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یکنواخت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8321056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shape =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, scale = </a:t>
                          </a:r>
                          <a14:m>
                            <m:oMath xmlns:m="http://schemas.openxmlformats.org/officeDocument/2006/math">
                              <m:r>
                                <a:rPr lang="en-US" b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weibull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وایبول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59591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C4CF8D03-934F-4A11-98B4-79C83548B3D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3778163"/>
                  </p:ext>
                </p:extLst>
              </p:nvPr>
            </p:nvGraphicFramePr>
            <p:xfrm>
              <a:off x="222195" y="1044699"/>
              <a:ext cx="6413610" cy="2489168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43591">
                      <a:extLst>
                        <a:ext uri="{9D8B030D-6E8A-4147-A177-3AD203B41FA5}">
                          <a16:colId xmlns:a16="http://schemas.microsoft.com/office/drawing/2014/main" val="4095991361"/>
                        </a:ext>
                      </a:extLst>
                    </a:gridCol>
                    <a:gridCol w="1821853">
                      <a:extLst>
                        <a:ext uri="{9D8B030D-6E8A-4147-A177-3AD203B41FA5}">
                          <a16:colId xmlns:a16="http://schemas.microsoft.com/office/drawing/2014/main" val="2758618703"/>
                        </a:ext>
                      </a:extLst>
                    </a:gridCol>
                    <a:gridCol w="1282722">
                      <a:extLst>
                        <a:ext uri="{9D8B030D-6E8A-4147-A177-3AD203B41FA5}">
                          <a16:colId xmlns:a16="http://schemas.microsoft.com/office/drawing/2014/main" val="843385226"/>
                        </a:ext>
                      </a:extLst>
                    </a:gridCol>
                    <a:gridCol w="1282722">
                      <a:extLst>
                        <a:ext uri="{9D8B030D-6E8A-4147-A177-3AD203B41FA5}">
                          <a16:colId xmlns:a16="http://schemas.microsoft.com/office/drawing/2014/main" val="4017322528"/>
                        </a:ext>
                      </a:extLst>
                    </a:gridCol>
                    <a:gridCol w="1282722">
                      <a:extLst>
                        <a:ext uri="{9D8B030D-6E8A-4147-A177-3AD203B41FA5}">
                          <a16:colId xmlns:a16="http://schemas.microsoft.com/office/drawing/2014/main" val="960003430"/>
                        </a:ext>
                      </a:extLst>
                    </a:gridCol>
                  </a:tblGrid>
                  <a:tr h="502912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ردیف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پارامتر‌ها</a:t>
                          </a:r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در 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کُد</a:t>
                          </a:r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 توزیع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نماد ریاضی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نام توزیع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4448856"/>
                      </a:ext>
                    </a:extLst>
                  </a:tr>
                  <a:tr h="37083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13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137" t="-145902" r="-212709" b="-449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norm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429" t="-145902" r="-102381" b="-449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نرمال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9478102"/>
                      </a:ext>
                    </a:extLst>
                  </a:tr>
                  <a:tr h="37083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14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137" t="-250000" r="-212709" b="-35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pois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429" t="-250000" r="-102381" b="-35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پواسون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6123285"/>
                      </a:ext>
                    </a:extLst>
                  </a:tr>
                  <a:tr h="37083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15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137" t="-344262" r="-212709" b="-2508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429" t="-344262" r="-102381" b="-2508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T</a:t>
                          </a:r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ی </a:t>
                          </a:r>
                          <a:r>
                            <a:rPr lang="fa-IR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استیودنت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7523037"/>
                      </a:ext>
                    </a:extLst>
                  </a:tr>
                  <a:tr h="370834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16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137" t="-444262" r="-212709" b="-1508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unif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429" t="-444262" r="-102381" b="-1508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یکنواخت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8321056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137" t="-400000" r="-212709" b="-10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weibull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429" t="-400000" r="-102381" b="-108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dirty="0" err="1">
                              <a:latin typeface="Consolas" panose="020B0609020204030204" pitchFamily="49" charset="0"/>
                              <a:cs typeface="B Lotus" panose="00000400000000000000" pitchFamily="2" charset="-78"/>
                            </a:rPr>
                            <a:t>وایبول</a:t>
                          </a:r>
                          <a:endParaRPr lang="en-US" dirty="0">
                            <a:latin typeface="Consolas" panose="020B0609020204030204" pitchFamily="49" charset="0"/>
                            <a:cs typeface="B Lotus" panose="00000400000000000000" pitchFamily="2" charset="-7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59591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CD561-541F-42DE-8ECB-6021E8705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62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8A943-BF5E-42A0-B684-1D86A2A81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a-IR" b="0" dirty="0"/>
              <a:t>در واقع محیط </a:t>
            </a:r>
            <a:r>
              <a:rPr lang="en-US" b="0" dirty="0"/>
              <a:t>R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علاوه بر تحلیل </a:t>
            </a:r>
            <a:r>
              <a:rPr lang="fa-IR" b="0" dirty="0" err="1"/>
              <a:t>داده‌ها</a:t>
            </a:r>
            <a:r>
              <a:rPr lang="fa-IR" b="0" dirty="0"/>
              <a:t> و رسم نمودارهای </a:t>
            </a:r>
            <a:r>
              <a:rPr lang="fa-IR" b="0" dirty="0" err="1"/>
              <a:t>گرافیکی</a:t>
            </a:r>
            <a:r>
              <a:rPr lang="fa-IR" b="0" dirty="0"/>
              <a:t>، بستری مناسب فراهم </a:t>
            </a:r>
            <a:r>
              <a:rPr lang="fa-IR" b="0" dirty="0" err="1"/>
              <a:t>می‌کند</a:t>
            </a:r>
            <a:r>
              <a:rPr lang="fa-IR" b="0" dirty="0"/>
              <a:t> که </a:t>
            </a:r>
            <a:r>
              <a:rPr lang="fa-IR" b="0" dirty="0" err="1"/>
              <a:t>می‌توان</a:t>
            </a:r>
            <a:r>
              <a:rPr lang="fa-IR" b="0" dirty="0"/>
              <a:t> به کمک زبان برنامه </a:t>
            </a:r>
            <a:r>
              <a:rPr lang="fa-IR" b="0" dirty="0" err="1"/>
              <a:t>نویسی</a:t>
            </a:r>
            <a:r>
              <a:rPr lang="fa-IR" b="0" dirty="0"/>
              <a:t> </a:t>
            </a:r>
            <a:r>
              <a:rPr lang="en-US" b="0" dirty="0"/>
              <a:t>R</a:t>
            </a:r>
            <a:r>
              <a:rPr lang="fa-IR" b="0" dirty="0"/>
              <a:t>،</a:t>
            </a:r>
          </a:p>
          <a:p>
            <a:pPr marL="0" indent="0">
              <a:buNone/>
            </a:pPr>
            <a:r>
              <a:rPr lang="fa-IR" b="0" dirty="0"/>
              <a:t>(مبتنی بر زبان برنامه </a:t>
            </a:r>
            <a:r>
              <a:rPr lang="fa-IR" b="0" dirty="0" err="1"/>
              <a:t>نویسی</a:t>
            </a:r>
            <a:r>
              <a:rPr lang="fa-IR" b="0" dirty="0"/>
              <a:t> </a:t>
            </a:r>
            <a:r>
              <a:rPr lang="en-US" b="0" dirty="0"/>
              <a:t>S </a:t>
            </a:r>
            <a:r>
              <a:rPr lang="fa-IR" b="0" dirty="0"/>
              <a:t> ) به طور تقریبی هر نوع برنامه ای برای انجام محاسبات آماری دلخواه را </a:t>
            </a:r>
            <a:r>
              <a:rPr lang="fa-IR" b="0" dirty="0" err="1"/>
              <a:t>می‌توان</a:t>
            </a:r>
            <a:r>
              <a:rPr lang="fa-IR" b="0" dirty="0"/>
              <a:t> نوشت. به عنوان نمونه، ممکن است کاربر به محاسبه ی </a:t>
            </a:r>
            <a:r>
              <a:rPr lang="fa-IR" b="0" dirty="0" err="1"/>
              <a:t>گونه‌ی</a:t>
            </a:r>
            <a:r>
              <a:rPr lang="fa-IR" b="0" dirty="0"/>
              <a:t> جدیدی از </a:t>
            </a:r>
            <a:r>
              <a:rPr lang="fa-IR" b="0" dirty="0" err="1"/>
              <a:t>آماره‌ی</a:t>
            </a:r>
            <a:r>
              <a:rPr lang="fa-IR" b="0" dirty="0"/>
              <a:t> آزمون بر اساس یک روش تکراری، نمودار آماری </a:t>
            </a:r>
            <a:r>
              <a:rPr lang="fa-IR" b="0" dirty="0" err="1"/>
              <a:t>ویژه‌ای</a:t>
            </a:r>
            <a:r>
              <a:rPr lang="fa-IR" b="0" dirty="0"/>
              <a:t> با ساختار دلخواه و یا </a:t>
            </a:r>
            <a:r>
              <a:rPr lang="fa-IR" b="0" dirty="0" err="1"/>
              <a:t>مطالعه‌ی</a:t>
            </a:r>
            <a:r>
              <a:rPr lang="fa-IR" b="0" dirty="0"/>
              <a:t> </a:t>
            </a:r>
            <a:r>
              <a:rPr lang="fa-IR" b="0" dirty="0" err="1"/>
              <a:t>شبیه‌سازی</a:t>
            </a:r>
            <a:r>
              <a:rPr lang="fa-IR" b="0" dirty="0"/>
              <a:t> خاصی نیاز داشته باشد که دستورهای مربوط به آن در </a:t>
            </a:r>
            <a:r>
              <a:rPr lang="fa-IR" b="0" dirty="0" err="1"/>
              <a:t>تابع‌ها</a:t>
            </a:r>
            <a:r>
              <a:rPr lang="fa-IR" b="0" dirty="0"/>
              <a:t> و </a:t>
            </a:r>
            <a:r>
              <a:rPr lang="fa-IR" b="0" dirty="0" err="1"/>
              <a:t>بسته‌های</a:t>
            </a:r>
            <a:r>
              <a:rPr lang="fa-IR" b="0" dirty="0"/>
              <a:t> </a:t>
            </a:r>
            <a:r>
              <a:rPr lang="fa-IR" b="0" dirty="0" err="1"/>
              <a:t>نرم‌افزاری</a:t>
            </a:r>
            <a:r>
              <a:rPr lang="fa-IR" b="0" dirty="0"/>
              <a:t> موجود، یافت نشود.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699DE-7F59-460B-B7D6-4183C817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1FD1E6-B15C-4FFE-91AD-C738D5419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0" y="128470"/>
            <a:ext cx="6146377" cy="694115"/>
          </a:xfrm>
        </p:spPr>
        <p:txBody>
          <a:bodyPr/>
          <a:lstStyle/>
          <a:p>
            <a:r>
              <a:rPr lang="fa-IR" dirty="0"/>
              <a:t>فصل 1 مقدمه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88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8A943-BF5E-42A0-B684-1D86A2A81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a-IR" b="0" dirty="0"/>
              <a:t> در این صورت وی </a:t>
            </a:r>
            <a:r>
              <a:rPr lang="fa-IR" b="0" dirty="0" err="1"/>
              <a:t>می‌تواند</a:t>
            </a:r>
            <a:r>
              <a:rPr lang="fa-IR" b="0" dirty="0"/>
              <a:t> با به کار بستن قابلیت های برنامه </a:t>
            </a:r>
            <a:r>
              <a:rPr lang="fa-IR" b="0" dirty="0" err="1"/>
              <a:t>نویسی</a:t>
            </a:r>
            <a:r>
              <a:rPr lang="fa-IR" b="0" dirty="0"/>
              <a:t> </a:t>
            </a:r>
            <a:r>
              <a:rPr lang="en-US" b="0" dirty="0"/>
              <a:t>R </a:t>
            </a:r>
            <a:r>
              <a:rPr lang="fa-IR" b="0" dirty="0" err="1"/>
              <a:t>برنامه‌ای</a:t>
            </a:r>
            <a:r>
              <a:rPr lang="fa-IR" b="0" dirty="0"/>
              <a:t> برای انجام محاسبه یا رسم نمودار مورد نظر خود بنویسد.</a:t>
            </a:r>
          </a:p>
          <a:p>
            <a:pPr marL="0" indent="0">
              <a:buNone/>
            </a:pPr>
            <a:r>
              <a:rPr lang="fa-IR" b="0" dirty="0"/>
              <a:t>در این فصل با بیان </a:t>
            </a:r>
            <a:r>
              <a:rPr lang="fa-IR" b="0" dirty="0" err="1"/>
              <a:t>تاریخچه‌ای</a:t>
            </a:r>
            <a:r>
              <a:rPr lang="fa-IR" b="0" dirty="0"/>
              <a:t> از پیدایش </a:t>
            </a:r>
            <a:r>
              <a:rPr lang="en-US" b="0" dirty="0"/>
              <a:t>R، </a:t>
            </a:r>
            <a:r>
              <a:rPr lang="fa-IR" b="0" dirty="0"/>
              <a:t>به روش دریافت، نصب و آشنایی با محیط آن </a:t>
            </a:r>
            <a:r>
              <a:rPr lang="fa-IR" b="0" dirty="0" err="1"/>
              <a:t>می‌پردازیم</a:t>
            </a:r>
            <a:r>
              <a:rPr lang="fa-IR" b="0" dirty="0"/>
              <a:t> و در </a:t>
            </a:r>
            <a:r>
              <a:rPr lang="fa-IR" b="0" dirty="0" err="1"/>
              <a:t>فصل‌های</a:t>
            </a:r>
            <a:r>
              <a:rPr lang="fa-IR" b="0" dirty="0"/>
              <a:t> بعد روش وارد کردن </a:t>
            </a:r>
            <a:r>
              <a:rPr lang="fa-IR" b="0" dirty="0" err="1"/>
              <a:t>داده‌ها</a:t>
            </a:r>
            <a:r>
              <a:rPr lang="fa-IR" b="0" dirty="0"/>
              <a:t>، ویرایش </a:t>
            </a:r>
            <a:r>
              <a:rPr lang="fa-IR" b="0" dirty="0" err="1"/>
              <a:t>داده‌ها</a:t>
            </a:r>
            <a:r>
              <a:rPr lang="fa-IR" b="0" dirty="0"/>
              <a:t>، رسم نمودارها و </a:t>
            </a:r>
            <a:r>
              <a:rPr lang="fa-IR" b="0" dirty="0" err="1"/>
              <a:t>تحلیل‌های</a:t>
            </a:r>
            <a:r>
              <a:rPr lang="fa-IR" b="0" dirty="0"/>
              <a:t> آماری </a:t>
            </a:r>
            <a:r>
              <a:rPr lang="fa-IR" b="0" dirty="0" err="1"/>
              <a:t>داده‌ها</a:t>
            </a:r>
            <a:r>
              <a:rPr lang="fa-IR" b="0" dirty="0"/>
              <a:t> را توضیح </a:t>
            </a:r>
            <a:r>
              <a:rPr lang="fa-IR" b="0" dirty="0" err="1"/>
              <a:t>می‌دهیم</a:t>
            </a:r>
            <a:r>
              <a:rPr lang="fa-IR" b="0" dirty="0"/>
              <a:t>.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699DE-7F59-460B-B7D6-4183C817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1FD1E6-B15C-4FFE-91AD-C738D5419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0" y="128470"/>
            <a:ext cx="6146377" cy="694115"/>
          </a:xfrm>
        </p:spPr>
        <p:txBody>
          <a:bodyPr/>
          <a:lstStyle/>
          <a:p>
            <a:r>
              <a:rPr lang="fa-IR" dirty="0"/>
              <a:t>فصل 1 مقدمه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63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5C0E-C8E4-47A4-A8D3-53E77CC58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 1.1 </a:t>
            </a:r>
            <a:r>
              <a:rPr lang="fa-IR" dirty="0" err="1"/>
              <a:t>تاریخچه‌ی</a:t>
            </a:r>
            <a:r>
              <a:rPr lang="fa-IR" dirty="0"/>
              <a:t> </a:t>
            </a:r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8A943-BF5E-42A0-B684-1D86A2A81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a-IR" b="0" dirty="0"/>
              <a:t>در اواسط قرن بیستم که انواع </a:t>
            </a:r>
            <a:r>
              <a:rPr lang="fa-IR" b="0" dirty="0" err="1"/>
              <a:t>روش‌های</a:t>
            </a:r>
            <a:r>
              <a:rPr lang="fa-IR" b="0" dirty="0"/>
              <a:t> آماری برای تحلیل </a:t>
            </a:r>
            <a:r>
              <a:rPr lang="fa-IR" b="0" dirty="0" err="1"/>
              <a:t>داده‌ها</a:t>
            </a:r>
            <a:r>
              <a:rPr lang="fa-IR" b="0" dirty="0"/>
              <a:t> توسط </a:t>
            </a:r>
            <a:r>
              <a:rPr lang="fa-IR" b="0" dirty="0" err="1"/>
              <a:t>آماردانان</a:t>
            </a:r>
            <a:r>
              <a:rPr lang="fa-IR" b="0" dirty="0"/>
              <a:t> و پژوهشگران دیگر رشته ها معرفی و در سطح </a:t>
            </a:r>
            <a:r>
              <a:rPr lang="fa-IR" b="0" dirty="0" err="1"/>
              <a:t>گسترده‌ای</a:t>
            </a:r>
            <a:r>
              <a:rPr lang="fa-IR" b="0" dirty="0"/>
              <a:t> از علوم و </a:t>
            </a:r>
            <a:r>
              <a:rPr lang="fa-IR" b="0" dirty="0" err="1"/>
              <a:t>رشته‌های</a:t>
            </a:r>
            <a:r>
              <a:rPr lang="fa-IR" b="0" dirty="0"/>
              <a:t> مهندسی فراگیر شده بودند، برای اجرای محاسبات آماری، بیشتر </a:t>
            </a:r>
            <a:r>
              <a:rPr lang="fa-IR" b="0" dirty="0" err="1"/>
              <a:t>زبان‌های</a:t>
            </a:r>
            <a:r>
              <a:rPr lang="fa-IR" b="0" dirty="0"/>
              <a:t> برنامه </a:t>
            </a:r>
            <a:r>
              <a:rPr lang="fa-IR" b="0" dirty="0" err="1"/>
              <a:t>نویسی</a:t>
            </a:r>
            <a:r>
              <a:rPr lang="fa-IR" b="0" dirty="0"/>
              <a:t> رایج آن دوران، به ویژه </a:t>
            </a:r>
            <a:r>
              <a:rPr lang="fa-IR" b="0" dirty="0" err="1"/>
              <a:t>فورترن</a:t>
            </a:r>
            <a:r>
              <a:rPr lang="fa-IR" b="0" dirty="0"/>
              <a:t>، به کار گرفته </a:t>
            </a:r>
            <a:r>
              <a:rPr lang="fa-IR" b="0" dirty="0" err="1"/>
              <a:t>می‌شد</a:t>
            </a:r>
            <a:r>
              <a:rPr lang="fa-IR" b="0" dirty="0"/>
              <a:t>. به همین خاطر انجام محاسبات مربوط به تحلیل </a:t>
            </a:r>
            <a:r>
              <a:rPr lang="fa-IR" b="0" dirty="0" err="1"/>
              <a:t>داده‌ها</a:t>
            </a:r>
            <a:r>
              <a:rPr lang="fa-IR" b="0" dirty="0"/>
              <a:t> به نوشتن </a:t>
            </a:r>
            <a:r>
              <a:rPr lang="fa-IR" b="0" dirty="0" err="1"/>
              <a:t>برنامه‌های</a:t>
            </a:r>
            <a:r>
              <a:rPr lang="fa-IR" b="0" dirty="0"/>
              <a:t> طولانی و مهارت بالای </a:t>
            </a:r>
            <a:r>
              <a:rPr lang="fa-IR" b="0" dirty="0" err="1"/>
              <a:t>برنامه‌نویسی</a:t>
            </a:r>
            <a:r>
              <a:rPr lang="fa-IR" b="0" dirty="0"/>
              <a:t> نیاز داشت. در </a:t>
            </a:r>
            <a:r>
              <a:rPr lang="fa-IR" b="0" dirty="0" err="1"/>
              <a:t>سال‌های</a:t>
            </a:r>
            <a:r>
              <a:rPr lang="fa-IR" b="0" dirty="0"/>
              <a:t> ۱۹۷۵ – ۱۹۷۶ به منظور انجام </a:t>
            </a:r>
            <a:r>
              <a:rPr lang="fa-IR" b="0" dirty="0" err="1"/>
              <a:t>ساده‌تر</a:t>
            </a:r>
            <a:r>
              <a:rPr lang="fa-IR" b="0" dirty="0"/>
              <a:t> و </a:t>
            </a:r>
            <a:r>
              <a:rPr lang="fa-IR" b="0" dirty="0" err="1"/>
              <a:t>سریع‌تر</a:t>
            </a:r>
            <a:r>
              <a:rPr lang="fa-IR" b="0" dirty="0"/>
              <a:t> محاسبات آماری و عددی در </a:t>
            </a:r>
            <a:r>
              <a:rPr lang="fa-IR" b="0" dirty="0" err="1"/>
              <a:t>مجموعه‌ی</a:t>
            </a:r>
            <a:r>
              <a:rPr lang="fa-IR" b="0" dirty="0"/>
              <a:t> مشهور و با </a:t>
            </a:r>
            <a:r>
              <a:rPr lang="fa-IR" b="0" dirty="0" err="1"/>
              <a:t>سابقه‌ی</a:t>
            </a:r>
            <a:r>
              <a:rPr lang="fa-IR" b="0" dirty="0"/>
              <a:t> </a:t>
            </a:r>
            <a:r>
              <a:rPr lang="fa-IR" b="0" dirty="0" err="1"/>
              <a:t>آزمایشگاه‌های</a:t>
            </a:r>
            <a:r>
              <a:rPr lang="fa-IR" b="0" dirty="0"/>
              <a:t>‌ </a:t>
            </a:r>
            <a:r>
              <a:rPr lang="fa-IR" b="0" dirty="0" err="1"/>
              <a:t>بِل</a:t>
            </a:r>
            <a:r>
              <a:rPr lang="fa-IR" b="0" dirty="0"/>
              <a:t> نسخه های آغازین زبان برنامه </a:t>
            </a:r>
            <a:r>
              <a:rPr lang="fa-IR" b="0" dirty="0" err="1"/>
              <a:t>نویسی</a:t>
            </a:r>
            <a:r>
              <a:rPr lang="fa-IR" b="0" dirty="0"/>
              <a:t> </a:t>
            </a:r>
            <a:r>
              <a:rPr lang="en-US" b="0" dirty="0"/>
              <a:t>S </a:t>
            </a:r>
            <a:r>
              <a:rPr lang="fa-IR" b="0" dirty="0"/>
              <a:t> توسط جان </a:t>
            </a:r>
            <a:r>
              <a:rPr lang="fa-IR" b="0" dirty="0" err="1"/>
              <a:t>چَمبِرِز</a:t>
            </a:r>
            <a:r>
              <a:rPr lang="fa-IR" b="0" dirty="0"/>
              <a:t> و با همکاری </a:t>
            </a:r>
            <a:r>
              <a:rPr lang="fa-IR" b="0" dirty="0" err="1"/>
              <a:t>ریک</a:t>
            </a:r>
            <a:r>
              <a:rPr lang="fa-IR" b="0" dirty="0"/>
              <a:t> </a:t>
            </a:r>
            <a:r>
              <a:rPr lang="fa-IR" b="0" dirty="0" err="1"/>
              <a:t>بِکِر</a:t>
            </a:r>
            <a:r>
              <a:rPr lang="fa-IR" b="0" dirty="0"/>
              <a:t> و آلن </a:t>
            </a:r>
            <a:r>
              <a:rPr lang="fa-IR" b="0" dirty="0" err="1"/>
              <a:t>ویک</a:t>
            </a:r>
            <a:r>
              <a:rPr lang="fa-IR" b="0" dirty="0"/>
              <a:t> شکل گرفت.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699DE-7F59-460B-B7D6-4183C817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9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5C0E-C8E4-47A4-A8D3-53E77CC58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 1.1 </a:t>
            </a:r>
            <a:r>
              <a:rPr lang="fa-IR" dirty="0" err="1"/>
              <a:t>تاریخچه‌ی</a:t>
            </a:r>
            <a:r>
              <a:rPr lang="fa-IR" dirty="0"/>
              <a:t> </a:t>
            </a:r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8A943-BF5E-42A0-B684-1D86A2A81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a-IR" b="0" dirty="0"/>
              <a:t>در سال ۱۹۸۸ تغییرات زیادی در زبان </a:t>
            </a:r>
            <a:r>
              <a:rPr lang="en-US" b="0" dirty="0"/>
              <a:t>S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ایجاد و </a:t>
            </a:r>
            <a:r>
              <a:rPr lang="fa-IR" b="0" dirty="0" err="1"/>
              <a:t>ویژگی‌های</a:t>
            </a:r>
            <a:r>
              <a:rPr lang="fa-IR" b="0" dirty="0"/>
              <a:t> جدیدی مانند به کارگیری تابع </a:t>
            </a:r>
            <a:r>
              <a:rPr lang="fa-IR" b="0" dirty="0" err="1"/>
              <a:t>نویسی</a:t>
            </a:r>
            <a:r>
              <a:rPr lang="fa-IR" b="0" dirty="0"/>
              <a:t> به آن افزوده شد و </a:t>
            </a:r>
            <a:r>
              <a:rPr lang="fa-IR" b="0" dirty="0" err="1"/>
              <a:t>نسخه‌ی</a:t>
            </a:r>
            <a:r>
              <a:rPr lang="fa-IR" b="0" dirty="0"/>
              <a:t> جدید</a:t>
            </a:r>
            <a:br>
              <a:rPr lang="fa-IR" b="0" dirty="0"/>
            </a:br>
            <a:r>
              <a:rPr lang="fa-IR" b="0" dirty="0"/>
              <a:t> </a:t>
            </a:r>
            <a:r>
              <a:rPr lang="en-US" b="0" dirty="0"/>
              <a:t>“new S”</a:t>
            </a:r>
            <a:r>
              <a:rPr lang="fa-IR" b="0" dirty="0"/>
              <a:t>  نام گرفت. سپس </a:t>
            </a:r>
            <a:r>
              <a:rPr lang="fa-IR" b="0" dirty="0" err="1"/>
              <a:t>ویژگی‌های</a:t>
            </a:r>
            <a:r>
              <a:rPr lang="fa-IR" b="0" dirty="0"/>
              <a:t> برنامه </a:t>
            </a:r>
            <a:r>
              <a:rPr lang="fa-IR" b="0" dirty="0" err="1"/>
              <a:t>نویسی</a:t>
            </a:r>
            <a:r>
              <a:rPr lang="fa-IR" b="0" dirty="0"/>
              <a:t> </a:t>
            </a:r>
            <a:r>
              <a:rPr lang="fa-IR" b="0" dirty="0" err="1"/>
              <a:t>شی‌گرا</a:t>
            </a:r>
            <a:r>
              <a:rPr lang="fa-IR" b="0" dirty="0"/>
              <a:t> مانند به کارگیری </a:t>
            </a:r>
            <a:r>
              <a:rPr lang="fa-IR" b="0" dirty="0" err="1"/>
              <a:t>کلاس‌ها</a:t>
            </a:r>
            <a:r>
              <a:rPr lang="fa-IR" b="0" dirty="0"/>
              <a:t> و </a:t>
            </a:r>
            <a:r>
              <a:rPr lang="fa-IR" b="0" dirty="0" err="1"/>
              <a:t>مِتُدها</a:t>
            </a:r>
            <a:r>
              <a:rPr lang="fa-IR" b="0" dirty="0"/>
              <a:t> نیز به </a:t>
            </a:r>
            <a:r>
              <a:rPr lang="en-US" b="0" dirty="0"/>
              <a:t>S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افزوده و </a:t>
            </a:r>
            <a:r>
              <a:rPr lang="fa-IR" b="0" dirty="0" err="1"/>
              <a:t>نسخه‌ی</a:t>
            </a:r>
            <a:r>
              <a:rPr lang="fa-IR" b="0" dirty="0"/>
              <a:t> جدید </a:t>
            </a:r>
            <a:r>
              <a:rPr lang="en-US" b="0" dirty="0"/>
              <a:t>S4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نامیده شد.</a:t>
            </a:r>
          </a:p>
          <a:p>
            <a:pPr marL="0" indent="0">
              <a:buNone/>
            </a:pPr>
            <a:r>
              <a:rPr lang="fa-IR" b="0" dirty="0"/>
              <a:t>در این میان به کارگیری زبان </a:t>
            </a:r>
            <a:r>
              <a:rPr lang="en-US" b="0" dirty="0"/>
              <a:t>S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محدود به </a:t>
            </a:r>
            <a:r>
              <a:rPr lang="fa-IR" b="0" dirty="0" err="1"/>
              <a:t>آزمایشگاه‌های</a:t>
            </a:r>
            <a:r>
              <a:rPr lang="fa-IR" b="0" dirty="0"/>
              <a:t> بل نشد و این زبان در اختیار دیگر افراد به ویژه پژوهشگران در </a:t>
            </a:r>
            <a:r>
              <a:rPr lang="fa-IR" b="0" dirty="0" err="1"/>
              <a:t>دانشگاه‌ها</a:t>
            </a:r>
            <a:r>
              <a:rPr lang="fa-IR" b="0" dirty="0"/>
              <a:t> و مراکز علمی قرار گرفت. سادگی برنامه </a:t>
            </a:r>
            <a:r>
              <a:rPr lang="fa-IR" b="0" dirty="0" err="1"/>
              <a:t>نویسی</a:t>
            </a:r>
            <a:r>
              <a:rPr lang="fa-IR" b="0" dirty="0"/>
              <a:t> با </a:t>
            </a:r>
            <a:r>
              <a:rPr lang="en-US" b="0" dirty="0"/>
              <a:t>S، </a:t>
            </a:r>
            <a:r>
              <a:rPr lang="fa-IR" b="0" dirty="0"/>
              <a:t>امکان اجرای </a:t>
            </a:r>
            <a:r>
              <a:rPr lang="fa-IR" b="0" dirty="0" err="1"/>
              <a:t>روش‌های</a:t>
            </a:r>
            <a:r>
              <a:rPr lang="fa-IR" b="0" dirty="0"/>
              <a:t> آماری رایج با دستورهای ساده و کوتاه، رسم انواع نمودارهای </a:t>
            </a:r>
            <a:r>
              <a:rPr lang="fa-IR" b="0" dirty="0" err="1"/>
              <a:t>گرافیکی</a:t>
            </a:r>
            <a:r>
              <a:rPr lang="fa-IR" b="0" dirty="0"/>
              <a:t> و انتشار چند کتاب در مورد </a:t>
            </a:r>
            <a:r>
              <a:rPr lang="fa-IR" b="0" dirty="0" err="1"/>
              <a:t>شیوه‌ی</a:t>
            </a:r>
            <a:r>
              <a:rPr lang="fa-IR" b="0" dirty="0"/>
              <a:t> به کارگیری </a:t>
            </a:r>
            <a:r>
              <a:rPr lang="en-US" b="0" dirty="0"/>
              <a:t>S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توسط تیم توسعه </a:t>
            </a:r>
            <a:r>
              <a:rPr lang="fa-IR" b="0" dirty="0" err="1"/>
              <a:t>دهنده‌ی</a:t>
            </a:r>
            <a:r>
              <a:rPr lang="fa-IR" b="0" dirty="0"/>
              <a:t> آن باعث شد این زبان مورد توجه قرار گیرد و گسترش یابد.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699DE-7F59-460B-B7D6-4183C817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30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5C0E-C8E4-47A4-A8D3-53E77CC58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 1.1 </a:t>
            </a:r>
            <a:r>
              <a:rPr lang="fa-IR" dirty="0" err="1"/>
              <a:t>تاریخچه‌ی</a:t>
            </a:r>
            <a:r>
              <a:rPr lang="fa-IR" dirty="0"/>
              <a:t> </a:t>
            </a:r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8A943-BF5E-42A0-B684-1D86A2A81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a-IR" b="0" dirty="0"/>
              <a:t>به دلیل استقبال از </a:t>
            </a:r>
            <a:r>
              <a:rPr lang="en-US" b="0" dirty="0"/>
              <a:t>S</a:t>
            </a:r>
            <a:r>
              <a:rPr lang="fa-IR" b="0" dirty="0"/>
              <a:t>، یک پیاده سازی تجاری از آن با عنوان </a:t>
            </a:r>
            <a:r>
              <a:rPr lang="en-US" b="0" dirty="0"/>
              <a:t> S_PLUS</a:t>
            </a:r>
            <a:r>
              <a:rPr lang="fa-IR" b="0" dirty="0"/>
              <a:t>   توسط یک شرکت تجاری منتشر و برای فروش به بازار عرضه شد.</a:t>
            </a:r>
          </a:p>
          <a:p>
            <a:pPr marL="0" indent="0">
              <a:buNone/>
            </a:pPr>
            <a:r>
              <a:rPr lang="fa-IR" b="0" dirty="0"/>
              <a:t>در سال ۱۹۹۳ راس </a:t>
            </a:r>
            <a:r>
              <a:rPr lang="fa-IR" b="0" dirty="0" err="1"/>
              <a:t>ایهاکا</a:t>
            </a:r>
            <a:r>
              <a:rPr lang="fa-IR" b="0" dirty="0"/>
              <a:t> و رابرت </a:t>
            </a:r>
            <a:r>
              <a:rPr lang="fa-IR" b="0" dirty="0" err="1"/>
              <a:t>جنتلمن</a:t>
            </a:r>
            <a:r>
              <a:rPr lang="fa-IR" b="0" dirty="0"/>
              <a:t> از دانشگاه </a:t>
            </a:r>
            <a:r>
              <a:rPr lang="fa-IR" b="0" dirty="0" err="1"/>
              <a:t>اوکلَند</a:t>
            </a:r>
            <a:r>
              <a:rPr lang="fa-IR" b="0" dirty="0"/>
              <a:t> نیوزیلند با افزودن </a:t>
            </a:r>
            <a:r>
              <a:rPr lang="fa-IR" b="0" dirty="0" err="1"/>
              <a:t>ویژگی‌هایی</a:t>
            </a:r>
            <a:r>
              <a:rPr lang="fa-IR" b="0" dirty="0"/>
              <a:t> از زبان </a:t>
            </a:r>
            <a:r>
              <a:rPr lang="fa-IR" b="0" dirty="0" err="1"/>
              <a:t>برنامه‌نویسی</a:t>
            </a:r>
            <a:r>
              <a:rPr lang="fa-IR" b="0" dirty="0"/>
              <a:t> </a:t>
            </a:r>
            <a:r>
              <a:rPr lang="en-US" b="0" dirty="0"/>
              <a:t>Scheme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به </a:t>
            </a:r>
            <a:r>
              <a:rPr lang="en-US" b="0" dirty="0"/>
              <a:t>S، </a:t>
            </a:r>
            <a:r>
              <a:rPr lang="fa-IR" b="0" dirty="0" err="1"/>
              <a:t>پروژه‌ی</a:t>
            </a:r>
            <a:r>
              <a:rPr lang="fa-IR" b="0" dirty="0"/>
              <a:t> </a:t>
            </a:r>
            <a:r>
              <a:rPr lang="fa-IR" b="0" dirty="0" err="1"/>
              <a:t>توسعه‌ی</a:t>
            </a:r>
            <a:r>
              <a:rPr lang="fa-IR" b="0" dirty="0"/>
              <a:t> یک پیاده سازی غیر تجاری و متن باز از </a:t>
            </a:r>
            <a:r>
              <a:rPr lang="en-US" b="0" dirty="0"/>
              <a:t>S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را آغاز کردند و آن را </a:t>
            </a:r>
            <a:r>
              <a:rPr lang="en-US" b="0" dirty="0"/>
              <a:t>R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نامیدند: حرف نخست نام هر دو نفر و حرف قبل از </a:t>
            </a:r>
            <a:r>
              <a:rPr lang="en-US" b="0" dirty="0"/>
              <a:t>S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در الفبای انگلیسی. پس از آن متخصصان دیگری از سراسر جهان، از جمله جان </a:t>
            </a:r>
            <a:r>
              <a:rPr lang="fa-IR" b="0" dirty="0" err="1"/>
              <a:t>چمبرز</a:t>
            </a:r>
            <a:r>
              <a:rPr lang="fa-IR" b="0" dirty="0"/>
              <a:t> خالق </a:t>
            </a:r>
            <a:r>
              <a:rPr lang="en-US" b="0" dirty="0"/>
              <a:t>S، </a:t>
            </a:r>
            <a:r>
              <a:rPr lang="fa-IR" b="0" dirty="0"/>
              <a:t>به آنها پیوستند و تیم </a:t>
            </a:r>
            <a:r>
              <a:rPr lang="fa-IR" b="0" dirty="0" err="1"/>
              <a:t>هسته‌ی</a:t>
            </a:r>
            <a:r>
              <a:rPr lang="fa-IR" b="0" dirty="0"/>
              <a:t> </a:t>
            </a:r>
            <a:r>
              <a:rPr lang="fa-IR" b="0" dirty="0" err="1"/>
              <a:t>توسعه‌ی</a:t>
            </a:r>
            <a:r>
              <a:rPr lang="en-US" b="0" dirty="0"/>
              <a:t>R </a:t>
            </a:r>
            <a:r>
              <a:rPr lang="fa-IR" b="0" dirty="0"/>
              <a:t> را تشکیل دادند که تا به امروز مسئولیت توسعه و به روز رسانی </a:t>
            </a:r>
            <a:r>
              <a:rPr lang="en-US" b="0" dirty="0"/>
              <a:t>R</a:t>
            </a:r>
            <a:r>
              <a:rPr lang="fa-IR" b="0" dirty="0"/>
              <a:t> </a:t>
            </a:r>
            <a:r>
              <a:rPr lang="en-US" b="0" dirty="0"/>
              <a:t> </a:t>
            </a:r>
            <a:r>
              <a:rPr lang="fa-IR" b="0" dirty="0"/>
              <a:t>را به عهده دارد.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699DE-7F59-460B-B7D6-4183C817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0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4994</Words>
  <Application>Microsoft Office PowerPoint</Application>
  <PresentationFormat>Custom</PresentationFormat>
  <Paragraphs>538</Paragraphs>
  <Slides>44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B Lotus</vt:lpstr>
      <vt:lpstr>Calibri</vt:lpstr>
      <vt:lpstr>Cambria Math</vt:lpstr>
      <vt:lpstr>Consolas</vt:lpstr>
      <vt:lpstr>IPT.Titr</vt:lpstr>
      <vt:lpstr>Wingdings</vt:lpstr>
      <vt:lpstr>Office Theme</vt:lpstr>
      <vt:lpstr>محاسبات آماری با  R  کتاب دکتر محمدمرادی و عبداله جلیلیان</vt:lpstr>
      <vt:lpstr>صفحات: 1 - 20</vt:lpstr>
      <vt:lpstr>فصل 1 مقدمه</vt:lpstr>
      <vt:lpstr>فصل 1 مقدمه</vt:lpstr>
      <vt:lpstr>فصل 1 مقدمه</vt:lpstr>
      <vt:lpstr>فصل 1 مقدمه</vt:lpstr>
      <vt:lpstr> 1.1 تاریخچه‌ی R</vt:lpstr>
      <vt:lpstr> 1.1 تاریخچه‌ی R</vt:lpstr>
      <vt:lpstr> 1.1 تاریخچه‌ی R</vt:lpstr>
      <vt:lpstr> 2.1 دریافت و نصب نرم افزار</vt:lpstr>
      <vt:lpstr> 2.1 دریافت و نصب نرم افزار</vt:lpstr>
      <vt:lpstr> 2.1 دریافت و نصب نرم افزار</vt:lpstr>
      <vt:lpstr> 2.1 دریافت و نصب نرم افزار</vt:lpstr>
      <vt:lpstr> 2.1 دریافت و نصب نرم افزار</vt:lpstr>
      <vt:lpstr> 2.1 دریافت و نصب نرم افزار</vt:lpstr>
      <vt:lpstr>3.1 محیط R </vt:lpstr>
      <vt:lpstr>3.1 محیط R </vt:lpstr>
      <vt:lpstr>3.1 محیط R </vt:lpstr>
      <vt:lpstr>3.1 محیط R </vt:lpstr>
      <vt:lpstr>3.1 محیط R </vt:lpstr>
      <vt:lpstr>3.1 محیط R </vt:lpstr>
      <vt:lpstr>1.3.1 نوشتن دستورها در یک فایل اسکریپت</vt:lpstr>
      <vt:lpstr>1.3.1 نوشتن دستورها در یک فایل اسکریپت</vt:lpstr>
      <vt:lpstr>2.3.1 بسته‌های نرم‌افزاری R</vt:lpstr>
      <vt:lpstr>2.3.1 بسته‌های نرم‌افزاری R</vt:lpstr>
      <vt:lpstr>2.3.1 بسته‌های نرم‌افزاری R</vt:lpstr>
      <vt:lpstr>4.1 انجام محاسبات ریاضی درR </vt:lpstr>
      <vt:lpstr>4.1 انجام محاسبات ریاضی درR </vt:lpstr>
      <vt:lpstr>4.1 انجام محاسبات ریاضی درR </vt:lpstr>
      <vt:lpstr>4.1 انجام محاسبات ریاضی درR </vt:lpstr>
      <vt:lpstr>4.1 انجام محاسبات ریاضی درR </vt:lpstr>
      <vt:lpstr>4.1 انجام محاسبات ریاضی درR </vt:lpstr>
      <vt:lpstr>4.1 انجام محاسبات ریاضی درR </vt:lpstr>
      <vt:lpstr>2.4.1 اعداد مختلط و مقدارهای عددی ویژه در R</vt:lpstr>
      <vt:lpstr>2.4.1 اعداد مختلط و مقدارهای عددی ویژه در R</vt:lpstr>
      <vt:lpstr>3.4.1 دقت محاسبات عددی در کامپیوتر</vt:lpstr>
      <vt:lpstr>3.4.1 دقت محاسبات عددی در کامپیوتر</vt:lpstr>
      <vt:lpstr>3.4.1 دقت محاسبات عددی در کامپیوتر</vt:lpstr>
      <vt:lpstr>3.4.1 دقت محاسبات عددی در کامپیوتر</vt:lpstr>
      <vt:lpstr>4.4.1 عبارت‌های مقایسه‌ای و منطقی در R </vt:lpstr>
      <vt:lpstr>5.1 توزیع‌های احتمال در R</vt:lpstr>
      <vt:lpstr>5.1 توزیع‌های احتمال در R</vt:lpstr>
      <vt:lpstr>5.1 توزیع‌های احتمال در R</vt:lpstr>
      <vt:lpstr>5.1 توزیع‌های احتمال در 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2022-03-09T14:31:24Z</dcterms:modified>
</cp:coreProperties>
</file>